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1"/>
  </p:notesMasterIdLst>
  <p:sldIdLst>
    <p:sldId id="268" r:id="rId2"/>
    <p:sldId id="269" r:id="rId3"/>
    <p:sldId id="273" r:id="rId4"/>
    <p:sldId id="298" r:id="rId5"/>
    <p:sldId id="299" r:id="rId6"/>
    <p:sldId id="300" r:id="rId7"/>
    <p:sldId id="301" r:id="rId8"/>
    <p:sldId id="302" r:id="rId9"/>
    <p:sldId id="274" r:id="rId10"/>
    <p:sldId id="303" r:id="rId11"/>
    <p:sldId id="304" r:id="rId12"/>
    <p:sldId id="305" r:id="rId13"/>
    <p:sldId id="283" r:id="rId14"/>
    <p:sldId id="284" r:id="rId15"/>
    <p:sldId id="285" r:id="rId16"/>
    <p:sldId id="275" r:id="rId17"/>
    <p:sldId id="306" r:id="rId18"/>
    <p:sldId id="307" r:id="rId19"/>
    <p:sldId id="276" r:id="rId20"/>
    <p:sldId id="287" r:id="rId21"/>
    <p:sldId id="308" r:id="rId22"/>
    <p:sldId id="277" r:id="rId23"/>
    <p:sldId id="288" r:id="rId24"/>
    <p:sldId id="282" r:id="rId25"/>
    <p:sldId id="289" r:id="rId26"/>
    <p:sldId id="310" r:id="rId27"/>
    <p:sldId id="311" r:id="rId28"/>
    <p:sldId id="312" r:id="rId29"/>
    <p:sldId id="313" r:id="rId30"/>
    <p:sldId id="314" r:id="rId31"/>
    <p:sldId id="315" r:id="rId32"/>
    <p:sldId id="296" r:id="rId33"/>
    <p:sldId id="290" r:id="rId34"/>
    <p:sldId id="291" r:id="rId35"/>
    <p:sldId id="292" r:id="rId36"/>
    <p:sldId id="293" r:id="rId37"/>
    <p:sldId id="294" r:id="rId38"/>
    <p:sldId id="295" r:id="rId39"/>
    <p:sldId id="309"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9099" autoAdjust="0"/>
  </p:normalViewPr>
  <p:slideViewPr>
    <p:cSldViewPr>
      <p:cViewPr>
        <p:scale>
          <a:sx n="53" d="100"/>
          <a:sy n="53" d="100"/>
        </p:scale>
        <p:origin x="-1230" y="-750"/>
      </p:cViewPr>
      <p:guideLst>
        <p:guide orient="horz" pos="2160"/>
        <p:guide orient="horz" pos="560"/>
        <p:guide orient="horz" pos="3046"/>
        <p:guide pos="288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F553E-A0E0-493F-94B0-AC60DE21A094}" type="datetimeFigureOut">
              <a:rPr lang="en-US" smtClean="0"/>
              <a:t>1/15/2013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02DC3-5109-4CE0-B9B3-953C1F806F42}" type="slidenum">
              <a:rPr lang="en-US" smtClean="0"/>
              <a:t>‹#›</a:t>
            </a:fld>
            <a:endParaRPr lang="en-US" dirty="0"/>
          </a:p>
        </p:txBody>
      </p:sp>
    </p:spTree>
    <p:extLst>
      <p:ext uri="{BB962C8B-B14F-4D97-AF65-F5344CB8AC3E}">
        <p14:creationId xmlns:p14="http://schemas.microsoft.com/office/powerpoint/2010/main" val="355881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studies</a:t>
            </a:r>
            <a:r>
              <a:rPr lang="en-US" baseline="0" dirty="0" smtClean="0"/>
              <a:t> and tables.</a:t>
            </a:r>
            <a:endParaRPr lang="en-US" dirty="0"/>
          </a:p>
        </p:txBody>
      </p:sp>
      <p:sp>
        <p:nvSpPr>
          <p:cNvPr id="4" name="Slide Number Placeholder 3"/>
          <p:cNvSpPr>
            <a:spLocks noGrp="1"/>
          </p:cNvSpPr>
          <p:nvPr>
            <p:ph type="sldNum" sz="quarter" idx="10"/>
          </p:nvPr>
        </p:nvSpPr>
        <p:spPr/>
        <p:txBody>
          <a:bodyPr/>
          <a:lstStyle/>
          <a:p>
            <a:fld id="{D059FAC7-96C2-41AE-A947-D4C595854D72}" type="slidenum">
              <a:rPr lang="en-US" smtClean="0"/>
              <a:t>39</a:t>
            </a:fld>
            <a:endParaRPr lang="en-US" dirty="0"/>
          </a:p>
        </p:txBody>
      </p:sp>
    </p:spTree>
    <p:extLst>
      <p:ext uri="{BB962C8B-B14F-4D97-AF65-F5344CB8AC3E}">
        <p14:creationId xmlns:p14="http://schemas.microsoft.com/office/powerpoint/2010/main" val="45160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752600" cy="4876800"/>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dirty="0">
              <a:latin typeface="Times New Roman" pitchFamily="18" charset="0"/>
            </a:endParaRPr>
          </a:p>
        </p:txBody>
      </p:sp>
      <p:grpSp>
        <p:nvGrpSpPr>
          <p:cNvPr id="5" name="Group 8"/>
          <p:cNvGrpSpPr>
            <a:grpSpLocks/>
          </p:cNvGrpSpPr>
          <p:nvPr/>
        </p:nvGrpSpPr>
        <p:grpSpPr bwMode="auto">
          <a:xfrm>
            <a:off x="635000" y="533400"/>
            <a:ext cx="8077200" cy="304800"/>
            <a:chOff x="400" y="336"/>
            <a:chExt cx="5088" cy="192"/>
          </a:xfrm>
        </p:grpSpPr>
        <p:sp>
          <p:nvSpPr>
            <p:cNvPr id="6" name="Rectangle 9"/>
            <p:cNvSpPr>
              <a:spLocks noChangeArrowheads="1"/>
            </p:cNvSpPr>
            <p:nvPr/>
          </p:nvSpPr>
          <p:spPr bwMode="auto">
            <a:xfrm>
              <a:off x="3952" y="336"/>
              <a:ext cx="1536" cy="192"/>
            </a:xfrm>
            <a:prstGeom prst="rect">
              <a:avLst/>
            </a:prstGeom>
            <a:solidFill>
              <a:schemeClr val="accent1"/>
            </a:solidFill>
            <a:ln w="9525">
              <a:noFill/>
              <a:miter lim="800000"/>
              <a:headEnd/>
              <a:tailEnd/>
            </a:ln>
            <a:effectLst/>
          </p:spPr>
          <p:txBody>
            <a:bodyPr wrap="none" lIns="101366" tIns="50683" rIns="101366" bIns="50683" anchor="ctr"/>
            <a:lstStyle/>
            <a:p>
              <a:pPr algn="ctr" defTabSz="915001">
                <a:defRPr/>
              </a:pPr>
              <a:endParaRPr lang="en-US" dirty="0">
                <a:solidFill>
                  <a:schemeClr val="accent1">
                    <a:lumMod val="75000"/>
                  </a:schemeClr>
                </a:solidFill>
                <a:latin typeface="Times New Roman" pitchFamily="18" charset="0"/>
              </a:endParaRPr>
            </a:p>
          </p:txBody>
        </p:sp>
        <p:sp>
          <p:nvSpPr>
            <p:cNvPr id="7" name="Line 10"/>
            <p:cNvSpPr>
              <a:spLocks noChangeShapeType="1"/>
            </p:cNvSpPr>
            <p:nvPr/>
          </p:nvSpPr>
          <p:spPr bwMode="auto">
            <a:xfrm>
              <a:off x="400" y="432"/>
              <a:ext cx="5088" cy="0"/>
            </a:xfrm>
            <a:prstGeom prst="line">
              <a:avLst/>
            </a:prstGeom>
            <a:noFill/>
            <a:ln w="44450">
              <a:solidFill>
                <a:schemeClr val="accent1">
                  <a:lumMod val="40000"/>
                  <a:lumOff val="60000"/>
                </a:schemeClr>
              </a:solidFill>
              <a:round/>
              <a:headEnd/>
              <a:tailEnd/>
            </a:ln>
            <a:effectLst/>
          </p:spPr>
          <p:txBody>
            <a:bodyPr/>
            <a:lstStyle/>
            <a:p>
              <a:pPr>
                <a:defRPr/>
              </a:pPr>
              <a:endParaRPr lang="en-US" dirty="0">
                <a:latin typeface="Times" charset="0"/>
              </a:endParaRPr>
            </a:p>
          </p:txBody>
        </p:sp>
      </p:grpSp>
      <p:sp>
        <p:nvSpPr>
          <p:cNvPr id="174091" name="Rectangle 11"/>
          <p:cNvSpPr>
            <a:spLocks noGrp="1" noChangeArrowheads="1"/>
          </p:cNvSpPr>
          <p:nvPr>
            <p:ph type="ctrTitle"/>
          </p:nvPr>
        </p:nvSpPr>
        <p:spPr>
          <a:xfrm>
            <a:off x="2057901" y="1143239"/>
            <a:ext cx="6628470" cy="2209019"/>
          </a:xfrm>
        </p:spPr>
        <p:txBody>
          <a:bodyPr/>
          <a:lstStyle>
            <a:lvl1pPr algn="r">
              <a:defRPr sz="2000" baseline="0">
                <a:solidFill>
                  <a:schemeClr val="accent1">
                    <a:lumMod val="75000"/>
                  </a:schemeClr>
                </a:solidFill>
              </a:defRPr>
            </a:lvl1pPr>
          </a:lstStyle>
          <a:p>
            <a:r>
              <a:rPr lang="en-US" smtClean="0"/>
              <a:t>Click to edit Master title style</a:t>
            </a:r>
            <a:endParaRPr lang="en-US" dirty="0"/>
          </a:p>
        </p:txBody>
      </p:sp>
      <p:sp>
        <p:nvSpPr>
          <p:cNvPr id="174092" name="Rectangle 12"/>
          <p:cNvSpPr>
            <a:spLocks noGrp="1" noChangeArrowheads="1"/>
          </p:cNvSpPr>
          <p:nvPr>
            <p:ph type="subTitle" idx="1"/>
          </p:nvPr>
        </p:nvSpPr>
        <p:spPr>
          <a:xfrm>
            <a:off x="1371457" y="3961890"/>
            <a:ext cx="7315343" cy="1600821"/>
          </a:xfrm>
        </p:spPr>
        <p:txBody>
          <a:bodyPr anchor="ctr"/>
          <a:lstStyle>
            <a:lvl1pPr marL="0" indent="0" algn="r">
              <a:buFont typeface="Wingdings" pitchFamily="2" charset="2"/>
              <a:buNone/>
              <a:defRPr sz="3200" b="1"/>
            </a:lvl1pPr>
          </a:lstStyle>
          <a:p>
            <a:endParaRPr lang="en-US" dirty="0" smtClean="0"/>
          </a:p>
          <a:p>
            <a:r>
              <a:rPr lang="en-US" dirty="0" smtClean="0"/>
              <a:t>Click to edit Chapter title</a:t>
            </a:r>
          </a:p>
          <a:p>
            <a:endParaRPr lang="en-US" dirty="0" smtClean="0"/>
          </a:p>
          <a:p>
            <a:endParaRPr lang="en-US" dirty="0"/>
          </a:p>
        </p:txBody>
      </p:sp>
      <p:sp>
        <p:nvSpPr>
          <p:cNvPr id="8" name="Rectangle 7"/>
          <p:cNvSpPr>
            <a:spLocks noGrp="1" noChangeArrowheads="1"/>
          </p:cNvSpPr>
          <p:nvPr>
            <p:ph type="ftr" sz="quarter" idx="10"/>
          </p:nvPr>
        </p:nvSpPr>
        <p:spPr/>
        <p:txBody>
          <a:bodyPr/>
          <a:lstStyle>
            <a:lvl1pPr algn="l">
              <a:defRPr/>
            </a:lvl1pPr>
          </a:lstStyle>
          <a:p>
            <a:pPr>
              <a:defRPr/>
            </a:pPr>
            <a:r>
              <a:rPr lang="en-US" dirty="0" smtClean="0"/>
              <a:t>Salvatore: International Economics, 11th Edition  © 2013 John Wiley &amp; Sons, Inc.</a:t>
            </a:r>
            <a:endParaRPr lang="en-US" dirty="0"/>
          </a:p>
        </p:txBody>
      </p:sp>
      <p:sp>
        <p:nvSpPr>
          <p:cNvPr id="9" name="Rectangle 8"/>
          <p:cNvSpPr>
            <a:spLocks noGrp="1" noChangeArrowheads="1"/>
          </p:cNvSpPr>
          <p:nvPr>
            <p:ph type="sldNum" sz="quarter" idx="11"/>
          </p:nvPr>
        </p:nvSpPr>
        <p:spPr/>
        <p:txBody>
          <a:bodyPr/>
          <a:lstStyle>
            <a:lvl1pPr>
              <a:defRPr/>
            </a:lvl1pPr>
          </a:lstStyle>
          <a:p>
            <a:pPr>
              <a:defRPr/>
            </a:pPr>
            <a:fld id="{B45BDC75-732D-4B09-A92A-578A2BA3D7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0" y="6400800"/>
            <a:ext cx="6324600" cy="304800"/>
          </a:xfrm>
        </p:spPr>
        <p:txBody>
          <a:bodyPr/>
          <a:lstStyle>
            <a:lvl1pPr>
              <a:defRPr/>
            </a:lvl1pPr>
          </a:lstStyle>
          <a:p>
            <a:pPr>
              <a:defRPr/>
            </a:pPr>
            <a:r>
              <a:rPr lang="en-US" dirty="0" smtClean="0"/>
              <a:t>Salvatore: International Economics, 11th Edition  © 2013 John Wiley &amp; Sons,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63ACA19-5854-46CD-8ED6-F60F566F06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0" y="6400800"/>
            <a:ext cx="6324600" cy="457200"/>
          </a:xfrm>
        </p:spPr>
        <p:txBody>
          <a:bodyPr/>
          <a:lstStyle>
            <a:lvl1pPr>
              <a:defRPr/>
            </a:lvl1pPr>
          </a:lstStyle>
          <a:p>
            <a:pPr>
              <a:defRPr/>
            </a:pPr>
            <a:r>
              <a:rPr lang="en-US" dirty="0" smtClean="0"/>
              <a:t>Salvatore: International Economics, 11th Edition  © 2013 John Wiley &amp; Sons, Inc.</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DEC82745-28CA-4686-B260-9D297AF4D93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388100"/>
            <a:ext cx="6324600" cy="317500"/>
          </a:xfrm>
        </p:spPr>
        <p:txBody>
          <a:bodyPr/>
          <a:lstStyle>
            <a:lvl1pPr>
              <a:defRPr/>
            </a:lvl1pPr>
          </a:lstStyle>
          <a:p>
            <a:pPr>
              <a:defRPr/>
            </a:pPr>
            <a:r>
              <a:rPr lang="en-US" dirty="0" smtClean="0"/>
              <a:t>Salvatore: International Economics, 11th Edition  © 2013 John Wiley &amp; Sons, Inc.</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81F96185-3D62-4B30-96AC-87A5B0B6B2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dirty="0" smtClean="0"/>
              <a:t>Salvatore: International Economics, 11th Edition  © 2013 John Wiley &amp; Sons, Inc.</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61" name="Rectangle 5"/>
          <p:cNvSpPr>
            <a:spLocks noChangeArrowheads="1"/>
          </p:cNvSpPr>
          <p:nvPr/>
        </p:nvSpPr>
        <p:spPr bwMode="auto">
          <a:xfrm>
            <a:off x="6858000" y="1417638"/>
            <a:ext cx="1828800" cy="182562"/>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dirty="0">
              <a:latin typeface="Times New Roman" pitchFamily="18" charset="0"/>
            </a:endParaRPr>
          </a:p>
        </p:txBody>
      </p:sp>
      <p:sp>
        <p:nvSpPr>
          <p:cNvPr id="173062" name="Line 6"/>
          <p:cNvSpPr>
            <a:spLocks noChangeShapeType="1"/>
          </p:cNvSpPr>
          <p:nvPr/>
        </p:nvSpPr>
        <p:spPr bwMode="auto">
          <a:xfrm>
            <a:off x="381000" y="1493838"/>
            <a:ext cx="8305800" cy="0"/>
          </a:xfrm>
          <a:prstGeom prst="line">
            <a:avLst/>
          </a:prstGeom>
          <a:noFill/>
          <a:ln w="19050">
            <a:solidFill>
              <a:schemeClr val="accent1">
                <a:lumMod val="40000"/>
                <a:lumOff val="60000"/>
              </a:schemeClr>
            </a:solidFill>
            <a:round/>
            <a:headEnd/>
            <a:tailEnd/>
          </a:ln>
          <a:effectLst/>
        </p:spPr>
        <p:txBody>
          <a:bodyPr lIns="82479" tIns="41239" rIns="82479" bIns="41239"/>
          <a:lstStyle/>
          <a:p>
            <a:pPr>
              <a:defRPr/>
            </a:pPr>
            <a:endParaRPr lang="en-US" dirty="0">
              <a:latin typeface="Times" charset="0"/>
            </a:endParaRPr>
          </a:p>
        </p:txBody>
      </p:sp>
      <p:sp>
        <p:nvSpPr>
          <p:cNvPr id="173059" name="Rectangle 3"/>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dirty="0">
              <a:latin typeface="Times New Roman" pitchFamily="18" charset="0"/>
            </a:endParaRPr>
          </a:p>
        </p:txBody>
      </p:sp>
      <p:sp>
        <p:nvSpPr>
          <p:cNvPr id="1029" name="Rectangle 8"/>
          <p:cNvSpPr>
            <a:spLocks noGrp="1" noChangeArrowheads="1"/>
          </p:cNvSpPr>
          <p:nvPr>
            <p:ph type="body" idx="1"/>
          </p:nvPr>
        </p:nvSpPr>
        <p:spPr bwMode="auto">
          <a:xfrm>
            <a:off x="865188" y="1639888"/>
            <a:ext cx="7772400" cy="45291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73067"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5001">
              <a:defRPr sz="1000">
                <a:latin typeface="Arial" charset="0"/>
              </a:defRPr>
            </a:lvl1pPr>
          </a:lstStyle>
          <a:p>
            <a:pPr>
              <a:defRPr/>
            </a:pPr>
            <a:fld id="{E452A459-6B69-4B62-9102-6F169E4D49B6}" type="slidenum">
              <a:rPr lang="en-US"/>
              <a:pPr>
                <a:defRPr/>
              </a:pPr>
              <a:t>‹#›</a:t>
            </a:fld>
            <a:endParaRPr lang="en-US" dirty="0"/>
          </a:p>
        </p:txBody>
      </p:sp>
      <p:sp>
        <p:nvSpPr>
          <p:cNvPr id="17306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lIns="82479" tIns="41239" rIns="82479" bIns="41239"/>
          <a:lstStyle/>
          <a:p>
            <a:pPr>
              <a:defRPr/>
            </a:pPr>
            <a:endParaRPr lang="en-US" dirty="0">
              <a:latin typeface="Times" charset="0"/>
            </a:endParaRPr>
          </a:p>
        </p:txBody>
      </p:sp>
      <p:sp>
        <p:nvSpPr>
          <p:cNvPr id="11" name="Rectangle 14"/>
          <p:cNvSpPr>
            <a:spLocks noGrp="1" noChangeArrowheads="1"/>
          </p:cNvSpPr>
          <p:nvPr>
            <p:ph type="ftr" sz="quarter" idx="3"/>
          </p:nvPr>
        </p:nvSpPr>
        <p:spPr>
          <a:xfrm>
            <a:off x="152400" y="6400800"/>
            <a:ext cx="6097588" cy="304800"/>
          </a:xfrm>
          <a:prstGeom prst="rect">
            <a:avLst/>
          </a:prstGeom>
        </p:spPr>
        <p:txBody>
          <a:bodyPr/>
          <a:lstStyle>
            <a:lvl1pPr algn="l">
              <a:defRPr sz="1100">
                <a:latin typeface="Times" charset="0"/>
              </a:defRPr>
            </a:lvl1pPr>
          </a:lstStyle>
          <a:p>
            <a:pPr>
              <a:defRPr/>
            </a:pPr>
            <a:r>
              <a:rPr lang="en-US" dirty="0" smtClean="0"/>
              <a:t>Salvatore: International Economics, 11th Edition  © 2013 John Wiley &amp; Sons, Inc.</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rgbClr val="0B5395"/>
          </a:solidFill>
          <a:latin typeface="+mj-lt"/>
          <a:ea typeface="+mj-ea"/>
          <a:cs typeface="+mj-cs"/>
        </a:defRPr>
      </a:lvl1pPr>
      <a:lvl2pPr algn="l" rtl="0" eaLnBrk="0" fontAlgn="base" hangingPunct="0">
        <a:spcBef>
          <a:spcPct val="0"/>
        </a:spcBef>
        <a:spcAft>
          <a:spcPct val="0"/>
        </a:spcAft>
        <a:defRPr sz="4200">
          <a:solidFill>
            <a:srgbClr val="0B5395"/>
          </a:solidFill>
          <a:latin typeface="ITC Legacy Sans Std Book" pitchFamily="50" charset="0"/>
        </a:defRPr>
      </a:lvl2pPr>
      <a:lvl3pPr algn="l" rtl="0" eaLnBrk="0" fontAlgn="base" hangingPunct="0">
        <a:spcBef>
          <a:spcPct val="0"/>
        </a:spcBef>
        <a:spcAft>
          <a:spcPct val="0"/>
        </a:spcAft>
        <a:defRPr sz="4200">
          <a:solidFill>
            <a:srgbClr val="0B5395"/>
          </a:solidFill>
          <a:latin typeface="ITC Legacy Sans Std Book" pitchFamily="50" charset="0"/>
        </a:defRPr>
      </a:lvl3pPr>
      <a:lvl4pPr algn="l" rtl="0" eaLnBrk="0" fontAlgn="base" hangingPunct="0">
        <a:spcBef>
          <a:spcPct val="0"/>
        </a:spcBef>
        <a:spcAft>
          <a:spcPct val="0"/>
        </a:spcAft>
        <a:defRPr sz="4200">
          <a:solidFill>
            <a:srgbClr val="0B5395"/>
          </a:solidFill>
          <a:latin typeface="ITC Legacy Sans Std Book" pitchFamily="50" charset="0"/>
        </a:defRPr>
      </a:lvl4pPr>
      <a:lvl5pPr algn="l" rtl="0" eaLnBrk="0" fontAlgn="base" hangingPunct="0">
        <a:spcBef>
          <a:spcPct val="0"/>
        </a:spcBef>
        <a:spcAft>
          <a:spcPct val="0"/>
        </a:spcAft>
        <a:defRPr sz="4200">
          <a:solidFill>
            <a:srgbClr val="0B5395"/>
          </a:solidFill>
          <a:latin typeface="ITC Legacy Sans Std Book" pitchFamily="50" charset="0"/>
        </a:defRPr>
      </a:lvl5pPr>
      <a:lvl6pPr marL="412394" algn="l" defTabSz="915001" rtl="0" eaLnBrk="1" fontAlgn="base" hangingPunct="1">
        <a:spcBef>
          <a:spcPct val="0"/>
        </a:spcBef>
        <a:spcAft>
          <a:spcPct val="0"/>
        </a:spcAft>
        <a:defRPr sz="4200">
          <a:solidFill>
            <a:srgbClr val="006600"/>
          </a:solidFill>
          <a:latin typeface="ITC Legacy Sans Std Book" pitchFamily="50" charset="0"/>
        </a:defRPr>
      </a:lvl6pPr>
      <a:lvl7pPr marL="824789" algn="l" defTabSz="915001" rtl="0" eaLnBrk="1" fontAlgn="base" hangingPunct="1">
        <a:spcBef>
          <a:spcPct val="0"/>
        </a:spcBef>
        <a:spcAft>
          <a:spcPct val="0"/>
        </a:spcAft>
        <a:defRPr sz="4200">
          <a:solidFill>
            <a:srgbClr val="006600"/>
          </a:solidFill>
          <a:latin typeface="ITC Legacy Sans Std Book" pitchFamily="50" charset="0"/>
        </a:defRPr>
      </a:lvl7pPr>
      <a:lvl8pPr marL="1237183" algn="l" defTabSz="915001" rtl="0" eaLnBrk="1" fontAlgn="base" hangingPunct="1">
        <a:spcBef>
          <a:spcPct val="0"/>
        </a:spcBef>
        <a:spcAft>
          <a:spcPct val="0"/>
        </a:spcAft>
        <a:defRPr sz="4200">
          <a:solidFill>
            <a:srgbClr val="006600"/>
          </a:solidFill>
          <a:latin typeface="ITC Legacy Sans Std Book" pitchFamily="50" charset="0"/>
        </a:defRPr>
      </a:lvl8pPr>
      <a:lvl9pPr marL="1649578" algn="l" defTabSz="915001" rtl="0" eaLnBrk="1" fontAlgn="base" hangingPunct="1">
        <a:spcBef>
          <a:spcPct val="0"/>
        </a:spcBef>
        <a:spcAft>
          <a:spcPct val="0"/>
        </a:spcAft>
        <a:defRPr sz="4200">
          <a:solidFill>
            <a:srgbClr val="006600"/>
          </a:solidFill>
          <a:latin typeface="ITC Legacy Sans Std Book" pitchFamily="50" charset="0"/>
        </a:defRPr>
      </a:lvl9pPr>
    </p:titleStyle>
    <p:bodyStyle>
      <a:lvl1pPr marL="341313" indent="-341313" algn="l" rtl="0" eaLnBrk="0" fontAlgn="base" hangingPunct="0">
        <a:spcBef>
          <a:spcPct val="20000"/>
        </a:spcBef>
        <a:spcAft>
          <a:spcPct val="0"/>
        </a:spcAft>
        <a:buClr>
          <a:srgbClr val="0B5395"/>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1413" indent="-227013"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598613" indent="-227013"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470071"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882465"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294860"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707254"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57400" y="1143000"/>
            <a:ext cx="6629400" cy="2209800"/>
          </a:xfrm>
        </p:spPr>
        <p:txBody>
          <a:bodyPr/>
          <a:lstStyle/>
          <a:p>
            <a:pPr eaLnBrk="1" hangingPunct="1"/>
            <a:r>
              <a:rPr lang="en-US" sz="4400" b="1" dirty="0" smtClean="0">
                <a:solidFill>
                  <a:srgbClr val="0B5395"/>
                </a:solidFill>
                <a:effectLst>
                  <a:outerShdw blurRad="38100" dist="38100" dir="2700000" algn="tl">
                    <a:srgbClr val="000000">
                      <a:alpha val="43137"/>
                    </a:srgbClr>
                  </a:outerShdw>
                </a:effectLst>
                <a:latin typeface="Humanst521 BT" pitchFamily="34" charset="0"/>
              </a:rPr>
              <a:t>International Economics</a:t>
            </a:r>
            <a:r>
              <a:rPr lang="en-US" dirty="0" smtClean="0">
                <a:solidFill>
                  <a:srgbClr val="0B5395"/>
                </a:solidFill>
                <a:latin typeface="Humanst521 BT" pitchFamily="34" charset="0"/>
              </a:rPr>
              <a:t/>
            </a:r>
            <a:br>
              <a:rPr lang="en-US" dirty="0" smtClean="0">
                <a:solidFill>
                  <a:srgbClr val="0B5395"/>
                </a:solidFill>
                <a:latin typeface="Humanst521 BT" pitchFamily="34" charset="0"/>
              </a:rPr>
            </a:br>
            <a:r>
              <a:rPr lang="en-US" dirty="0" smtClean="0">
                <a:solidFill>
                  <a:srgbClr val="0B5395"/>
                </a:solidFill>
                <a:latin typeface="Humanst521 BT" pitchFamily="34" charset="0"/>
              </a:rPr>
              <a:t>Tenth Edition</a:t>
            </a:r>
          </a:p>
        </p:txBody>
      </p:sp>
      <p:sp>
        <p:nvSpPr>
          <p:cNvPr id="7171" name="Subtitle 2"/>
          <p:cNvSpPr>
            <a:spLocks noGrp="1"/>
          </p:cNvSpPr>
          <p:nvPr>
            <p:ph type="subTitle" idx="1"/>
          </p:nvPr>
        </p:nvSpPr>
        <p:spPr>
          <a:xfrm>
            <a:off x="1371600" y="3962400"/>
            <a:ext cx="7315200" cy="1600200"/>
          </a:xfrm>
        </p:spPr>
        <p:txBody>
          <a:bodyPr/>
          <a:lstStyle/>
          <a:p>
            <a:pPr eaLnBrk="1" hangingPunct="1"/>
            <a:r>
              <a:rPr lang="en-US" dirty="0" smtClean="0"/>
              <a:t>Trade Restrictions: Tariffs</a:t>
            </a:r>
          </a:p>
          <a:p>
            <a:pPr eaLnBrk="1" hangingPunct="1"/>
            <a:endParaRPr lang="en-US" sz="1400" dirty="0" smtClean="0"/>
          </a:p>
          <a:p>
            <a:pPr eaLnBrk="1" hangingPunct="1"/>
            <a:r>
              <a:rPr lang="en-US" sz="1800" dirty="0" smtClean="0"/>
              <a:t>Dominick Salvatore</a:t>
            </a:r>
          </a:p>
          <a:p>
            <a:pPr eaLnBrk="1" hangingPunct="1"/>
            <a:r>
              <a:rPr lang="en-US" sz="1600" dirty="0" smtClean="0"/>
              <a:t>John Wiley &amp; Sons, Inc.</a:t>
            </a:r>
          </a:p>
        </p:txBody>
      </p:sp>
      <p:sp>
        <p:nvSpPr>
          <p:cNvPr id="7172"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
        <p:nvSpPr>
          <p:cNvPr id="7173" name="Text Box 6"/>
          <p:cNvSpPr txBox="1">
            <a:spLocks noChangeArrowheads="1"/>
          </p:cNvSpPr>
          <p:nvPr/>
        </p:nvSpPr>
        <p:spPr bwMode="auto">
          <a:xfrm>
            <a:off x="342900" y="304800"/>
            <a:ext cx="2725738" cy="400050"/>
          </a:xfrm>
          <a:prstGeom prst="rect">
            <a:avLst/>
          </a:prstGeom>
          <a:noFill/>
          <a:ln w="9525">
            <a:noFill/>
            <a:miter lim="800000"/>
            <a:headEnd/>
            <a:tailEnd/>
          </a:ln>
        </p:spPr>
        <p:txBody>
          <a:bodyPr wrap="none">
            <a:spAutoFit/>
          </a:bodyPr>
          <a:lstStyle/>
          <a:p>
            <a:r>
              <a:rPr lang="en-US" sz="2000" b="1" dirty="0">
                <a:solidFill>
                  <a:schemeClr val="bg1"/>
                </a:solidFill>
              </a:rPr>
              <a:t>CHAPTER</a:t>
            </a:r>
            <a:r>
              <a:rPr lang="en-US" sz="2000" dirty="0"/>
              <a:t>   </a:t>
            </a:r>
            <a:r>
              <a:rPr lang="en-US" sz="2000" b="1" dirty="0">
                <a:solidFill>
                  <a:schemeClr val="accent1"/>
                </a:solidFill>
              </a:rPr>
              <a:t>E I G H T</a:t>
            </a:r>
          </a:p>
        </p:txBody>
      </p:sp>
      <p:sp>
        <p:nvSpPr>
          <p:cNvPr id="6" name="TextBox 5"/>
          <p:cNvSpPr txBox="1"/>
          <p:nvPr/>
        </p:nvSpPr>
        <p:spPr>
          <a:xfrm>
            <a:off x="381000" y="685800"/>
            <a:ext cx="922047" cy="1862048"/>
          </a:xfrm>
          <a:prstGeom prst="rect">
            <a:avLst/>
          </a:prstGeom>
          <a:noFill/>
        </p:spPr>
        <p:txBody>
          <a:bodyPr wrap="none" rtlCol="0">
            <a:spAutoFit/>
          </a:bodyPr>
          <a:lstStyle/>
          <a:p>
            <a:r>
              <a:rPr lang="en-US" sz="11500" dirty="0" smtClean="0">
                <a:solidFill>
                  <a:schemeClr val="accent1">
                    <a:lumMod val="20000"/>
                    <a:lumOff val="80000"/>
                  </a:schemeClr>
                </a:solidFill>
                <a:effectLst>
                  <a:outerShdw blurRad="38100" dist="38100" dir="2700000" algn="tl">
                    <a:srgbClr val="000000">
                      <a:alpha val="43137"/>
                    </a:srgbClr>
                  </a:outerShdw>
                </a:effectLst>
                <a:latin typeface="+mn-lt"/>
              </a:rPr>
              <a:t>8</a:t>
            </a:r>
            <a:endParaRPr lang="en-US" sz="11500"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b="1" dirty="0" smtClean="0">
                <a:latin typeface="Palatino Linotype" pitchFamily="18" charset="0"/>
              </a:rPr>
              <a:t>Partial Equilibrium Analysis of a Tariff</a:t>
            </a:r>
          </a:p>
        </p:txBody>
      </p:sp>
      <p:sp>
        <p:nvSpPr>
          <p:cNvPr id="10243" name="Content Placeholder 2"/>
          <p:cNvSpPr>
            <a:spLocks noGrp="1"/>
          </p:cNvSpPr>
          <p:nvPr>
            <p:ph idx="1"/>
          </p:nvPr>
        </p:nvSpPr>
        <p:spPr/>
        <p:txBody>
          <a:bodyPr/>
          <a:lstStyle/>
          <a:p>
            <a:pPr eaLnBrk="1" hangingPunct="1"/>
            <a:r>
              <a:rPr lang="en-US" b="1" dirty="0" smtClean="0"/>
              <a:t>Resulting Effects of Tariff</a:t>
            </a:r>
          </a:p>
          <a:p>
            <a:pPr lvl="1" eaLnBrk="1" hangingPunct="1">
              <a:spcBef>
                <a:spcPts val="1200"/>
              </a:spcBef>
            </a:pPr>
            <a:r>
              <a:rPr lang="en-US" dirty="0" smtClean="0"/>
              <a:t>The more elastic the demand curve, the greater the consumption effect.</a:t>
            </a:r>
          </a:p>
          <a:p>
            <a:pPr lvl="1" eaLnBrk="1" hangingPunct="1">
              <a:spcBef>
                <a:spcPts val="1200"/>
              </a:spcBef>
            </a:pPr>
            <a:r>
              <a:rPr lang="en-US" dirty="0" smtClean="0"/>
              <a:t>The more elastic the domestic supply curve, the greater the production effect.</a:t>
            </a:r>
          </a:p>
          <a:p>
            <a:pPr lvl="1" eaLnBrk="1" hangingPunct="1">
              <a:spcBef>
                <a:spcPts val="1200"/>
              </a:spcBef>
            </a:pPr>
            <a:r>
              <a:rPr lang="en-US" dirty="0" smtClean="0"/>
              <a:t>The more elastic the demand and domestic supply curves, the greater the trade effect, and the smaller the revenue effect.</a:t>
            </a:r>
          </a:p>
          <a:p>
            <a:pPr eaLnBrk="1" hangingPunct="1"/>
            <a:endParaRPr lang="en-US" dirty="0" smtClean="0"/>
          </a:p>
        </p:txBody>
      </p:sp>
      <p:sp>
        <p:nvSpPr>
          <p:cNvPr id="10244"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b="1" dirty="0" smtClean="0">
                <a:latin typeface="Palatino Linotype" pitchFamily="18" charset="0"/>
              </a:rPr>
              <a:t>Partial Equilibrium Analysis of a Tariff</a:t>
            </a:r>
          </a:p>
        </p:txBody>
      </p:sp>
      <p:sp>
        <p:nvSpPr>
          <p:cNvPr id="10243" name="Content Placeholder 2"/>
          <p:cNvSpPr>
            <a:spLocks noGrp="1"/>
          </p:cNvSpPr>
          <p:nvPr>
            <p:ph idx="1"/>
          </p:nvPr>
        </p:nvSpPr>
        <p:spPr>
          <a:xfrm>
            <a:off x="865188" y="1639888"/>
            <a:ext cx="7974012" cy="4529137"/>
          </a:xfrm>
        </p:spPr>
        <p:txBody>
          <a:bodyPr/>
          <a:lstStyle/>
          <a:p>
            <a:pPr eaLnBrk="1" hangingPunct="1"/>
            <a:r>
              <a:rPr lang="en-US" b="1" dirty="0" smtClean="0"/>
              <a:t>Resulting Effects of Tariff</a:t>
            </a:r>
          </a:p>
          <a:p>
            <a:pPr lvl="1" eaLnBrk="1" hangingPunct="1">
              <a:spcBef>
                <a:spcPts val="1200"/>
              </a:spcBef>
            </a:pPr>
            <a:r>
              <a:rPr lang="en-US" b="1" dirty="0" smtClean="0"/>
              <a:t>Consumer surplus </a:t>
            </a:r>
            <a:r>
              <a:rPr lang="en-US" dirty="0" smtClean="0"/>
              <a:t>is the difference between what consumers would be willing to pay and what they actually pay.</a:t>
            </a:r>
          </a:p>
          <a:p>
            <a:pPr lvl="2" eaLnBrk="1" hangingPunct="1">
              <a:spcBef>
                <a:spcPts val="1200"/>
              </a:spcBef>
            </a:pPr>
            <a:r>
              <a:rPr lang="en-US" sz="2400" dirty="0" smtClean="0"/>
              <a:t>Imposition of a tariff reduces consumer surplus.</a:t>
            </a:r>
          </a:p>
          <a:p>
            <a:pPr lvl="1" eaLnBrk="1" hangingPunct="1">
              <a:spcBef>
                <a:spcPts val="1200"/>
              </a:spcBef>
            </a:pPr>
            <a:r>
              <a:rPr lang="en-US" b="1" dirty="0" smtClean="0"/>
              <a:t>Increase in producer surplus, or rent</a:t>
            </a:r>
            <a:r>
              <a:rPr lang="en-US" dirty="0" smtClean="0"/>
              <a:t>, is the payment that need not be made in the long run to induce domestic producers to supply additional goods with the tariff.</a:t>
            </a:r>
          </a:p>
          <a:p>
            <a:pPr lvl="2" eaLnBrk="1" hangingPunct="1">
              <a:spcBef>
                <a:spcPts val="1200"/>
              </a:spcBef>
            </a:pPr>
            <a:r>
              <a:rPr lang="en-US" sz="2400" dirty="0" smtClean="0"/>
              <a:t>Also called </a:t>
            </a:r>
            <a:r>
              <a:rPr lang="en-US" sz="2400" i="1" dirty="0" smtClean="0"/>
              <a:t>subsidy effect of tariff</a:t>
            </a:r>
            <a:r>
              <a:rPr lang="en-US" sz="2400" dirty="0" smtClean="0"/>
              <a:t>.</a:t>
            </a:r>
          </a:p>
          <a:p>
            <a:pPr lvl="1" eaLnBrk="1" hangingPunct="1">
              <a:spcBef>
                <a:spcPts val="1200"/>
              </a:spcBef>
            </a:pPr>
            <a:endParaRPr lang="en-US" dirty="0" smtClean="0"/>
          </a:p>
          <a:p>
            <a:pPr eaLnBrk="1" hangingPunct="1"/>
            <a:endParaRPr lang="en-US" dirty="0" smtClean="0"/>
          </a:p>
        </p:txBody>
      </p:sp>
      <p:sp>
        <p:nvSpPr>
          <p:cNvPr id="10244"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b="1" dirty="0" smtClean="0">
                <a:latin typeface="Palatino Linotype" pitchFamily="18" charset="0"/>
              </a:rPr>
              <a:t>Partial Equilibrium Analysis of a Tariff</a:t>
            </a:r>
          </a:p>
        </p:txBody>
      </p:sp>
      <p:sp>
        <p:nvSpPr>
          <p:cNvPr id="10243" name="Content Placeholder 2"/>
          <p:cNvSpPr>
            <a:spLocks noGrp="1"/>
          </p:cNvSpPr>
          <p:nvPr>
            <p:ph idx="1"/>
          </p:nvPr>
        </p:nvSpPr>
        <p:spPr/>
        <p:txBody>
          <a:bodyPr/>
          <a:lstStyle/>
          <a:p>
            <a:pPr eaLnBrk="1" hangingPunct="1"/>
            <a:r>
              <a:rPr lang="en-US" b="1" dirty="0" smtClean="0"/>
              <a:t>Resulting Effects of Tariff</a:t>
            </a:r>
          </a:p>
          <a:p>
            <a:pPr lvl="1" eaLnBrk="1" hangingPunct="1">
              <a:spcBef>
                <a:spcPts val="1200"/>
              </a:spcBef>
            </a:pPr>
            <a:r>
              <a:rPr lang="en-US" sz="2800" dirty="0" smtClean="0"/>
              <a:t>Tariff redistributes income -</a:t>
            </a:r>
          </a:p>
          <a:p>
            <a:pPr lvl="2" eaLnBrk="1" hangingPunct="1">
              <a:spcBef>
                <a:spcPts val="1200"/>
              </a:spcBef>
            </a:pPr>
            <a:r>
              <a:rPr lang="en-US" sz="2400" dirty="0" smtClean="0"/>
              <a:t>From domestic consumers (who pay higher price for the commodity) to domestic producers (who receive the higher price)</a:t>
            </a:r>
          </a:p>
          <a:p>
            <a:pPr lvl="2" eaLnBrk="1" hangingPunct="1">
              <a:spcBef>
                <a:spcPts val="1200"/>
              </a:spcBef>
            </a:pPr>
            <a:r>
              <a:rPr lang="en-US" sz="2400" dirty="0" smtClean="0"/>
              <a:t>From nation’s abundant factor (producing exports) to the scarce factor (producing imports).</a:t>
            </a:r>
          </a:p>
          <a:p>
            <a:pPr lvl="1" eaLnBrk="1" hangingPunct="1">
              <a:spcBef>
                <a:spcPts val="1200"/>
              </a:spcBef>
            </a:pPr>
            <a:r>
              <a:rPr lang="en-US" sz="2800" dirty="0" smtClean="0"/>
              <a:t>This leads to inefficiencies, or protection costs </a:t>
            </a:r>
            <a:r>
              <a:rPr lang="en-US" sz="2400" dirty="0" smtClean="0"/>
              <a:t>(</a:t>
            </a:r>
            <a:r>
              <a:rPr lang="en-US" sz="2400" i="1" dirty="0" smtClean="0"/>
              <a:t>deadweight losses</a:t>
            </a:r>
            <a:r>
              <a:rPr lang="en-US" sz="2400" dirty="0" smtClean="0"/>
              <a:t>)</a:t>
            </a:r>
            <a:r>
              <a:rPr lang="en-US" sz="2800" dirty="0" smtClean="0"/>
              <a:t>.</a:t>
            </a:r>
          </a:p>
          <a:p>
            <a:pPr lvl="1" eaLnBrk="1" hangingPunct="1">
              <a:spcBef>
                <a:spcPts val="1200"/>
              </a:spcBef>
            </a:pPr>
            <a:endParaRPr lang="en-US" dirty="0" smtClean="0"/>
          </a:p>
          <a:p>
            <a:pPr eaLnBrk="1" hangingPunct="1"/>
            <a:endParaRPr lang="en-US" dirty="0" smtClean="0"/>
          </a:p>
        </p:txBody>
      </p:sp>
      <p:sp>
        <p:nvSpPr>
          <p:cNvPr id="10244"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15364" name="Picture 16" descr="&#10;08_01/w59.jpg                                                  000445B3&#10;CS1-Vol.04                     B95464D4:"/>
          <p:cNvPicPr preferRelativeResize="0">
            <a:picLocks noChangeAspect="1" noChangeArrowheads="1"/>
          </p:cNvPicPr>
          <p:nvPr/>
        </p:nvPicPr>
        <p:blipFill>
          <a:blip r:embed="rId2" cstate="print"/>
          <a:srcRect/>
          <a:stretch>
            <a:fillRect/>
          </a:stretch>
        </p:blipFill>
        <p:spPr bwMode="auto">
          <a:xfrm>
            <a:off x="885825" y="609600"/>
            <a:ext cx="7356475" cy="4757738"/>
          </a:xfrm>
          <a:prstGeom prst="rect">
            <a:avLst/>
          </a:prstGeom>
          <a:noFill/>
          <a:ln w="9525">
            <a:noFill/>
            <a:miter lim="800000"/>
            <a:headEnd/>
            <a:tailEnd/>
          </a:ln>
        </p:spPr>
      </p:pic>
      <p:sp>
        <p:nvSpPr>
          <p:cNvPr id="15365" name="Text Box 17"/>
          <p:cNvSpPr txBox="1">
            <a:spLocks noChangeArrowheads="1"/>
          </p:cNvSpPr>
          <p:nvPr/>
        </p:nvSpPr>
        <p:spPr bwMode="auto">
          <a:xfrm>
            <a:off x="228600" y="5500688"/>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8-1</a:t>
            </a:r>
            <a:r>
              <a:rPr lang="en-US" dirty="0"/>
              <a:t> Partial </a:t>
            </a:r>
            <a:r>
              <a:rPr lang="en-US" dirty="0" smtClean="0"/>
              <a:t>Equilibrium </a:t>
            </a:r>
            <a:r>
              <a:rPr lang="en-US" dirty="0"/>
              <a:t>Effects of a Tariff.</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sp>
        <p:nvSpPr>
          <p:cNvPr id="16388" name="Text Box 10"/>
          <p:cNvSpPr txBox="1">
            <a:spLocks noChangeArrowheads="1"/>
          </p:cNvSpPr>
          <p:nvPr/>
        </p:nvSpPr>
        <p:spPr bwMode="auto">
          <a:xfrm>
            <a:off x="228600" y="483076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8-2</a:t>
            </a:r>
            <a:r>
              <a:rPr lang="en-US" dirty="0"/>
              <a:t> Effect of Tariff on Consumer and Producer Surplus.</a:t>
            </a:r>
          </a:p>
        </p:txBody>
      </p:sp>
      <p:pic>
        <p:nvPicPr>
          <p:cNvPr id="16389" name="Picture 12" descr="&#10;08_02/w60.jpg                                                  000445B3&#10;CS1-Vol.04                     B95464D4:"/>
          <p:cNvPicPr preferRelativeResize="0">
            <a:picLocks noChangeAspect="1" noChangeArrowheads="1"/>
          </p:cNvPicPr>
          <p:nvPr/>
        </p:nvPicPr>
        <p:blipFill>
          <a:blip r:embed="rId2" cstate="print"/>
          <a:srcRect/>
          <a:stretch>
            <a:fillRect/>
          </a:stretch>
        </p:blipFill>
        <p:spPr bwMode="auto">
          <a:xfrm>
            <a:off x="393700" y="1397000"/>
            <a:ext cx="8504238" cy="3268663"/>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17412" name="Picture 9" descr="&#10;08_03/w61.jpg                                                  000445B3&#10;CS1-Vol.04                     B95464D4:"/>
          <p:cNvPicPr preferRelativeResize="0">
            <a:picLocks noChangeAspect="1" noChangeArrowheads="1"/>
          </p:cNvPicPr>
          <p:nvPr/>
        </p:nvPicPr>
        <p:blipFill>
          <a:blip r:embed="rId2" cstate="print"/>
          <a:srcRect/>
          <a:stretch>
            <a:fillRect/>
          </a:stretch>
        </p:blipFill>
        <p:spPr bwMode="auto">
          <a:xfrm>
            <a:off x="1160463" y="620713"/>
            <a:ext cx="6807200" cy="4778375"/>
          </a:xfrm>
          <a:prstGeom prst="rect">
            <a:avLst/>
          </a:prstGeom>
          <a:noFill/>
          <a:ln w="9525">
            <a:noFill/>
            <a:miter lim="800000"/>
            <a:headEnd/>
            <a:tailEnd/>
          </a:ln>
        </p:spPr>
      </p:pic>
      <p:sp>
        <p:nvSpPr>
          <p:cNvPr id="17413" name="Text Box 10"/>
          <p:cNvSpPr txBox="1">
            <a:spLocks noChangeArrowheads="1"/>
          </p:cNvSpPr>
          <p:nvPr/>
        </p:nvSpPr>
        <p:spPr bwMode="auto">
          <a:xfrm>
            <a:off x="228600" y="552926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8-3</a:t>
            </a:r>
            <a:r>
              <a:rPr lang="en-US" dirty="0"/>
              <a:t> Partial Equilibrium Costs and Benefits of a Tariff.</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The Theory of Tariff Structure</a:t>
            </a:r>
          </a:p>
        </p:txBody>
      </p:sp>
      <p:sp>
        <p:nvSpPr>
          <p:cNvPr id="11267" name="Content Placeholder 2"/>
          <p:cNvSpPr>
            <a:spLocks noGrp="1"/>
          </p:cNvSpPr>
          <p:nvPr>
            <p:ph idx="1"/>
          </p:nvPr>
        </p:nvSpPr>
        <p:spPr/>
        <p:txBody>
          <a:bodyPr/>
          <a:lstStyle/>
          <a:p>
            <a:pPr eaLnBrk="1" hangingPunct="1"/>
            <a:r>
              <a:rPr lang="en-US" b="1" dirty="0" smtClean="0"/>
              <a:t>The Rate of Effective Protection</a:t>
            </a:r>
          </a:p>
          <a:p>
            <a:pPr lvl="1" eaLnBrk="1" hangingPunct="1">
              <a:spcBef>
                <a:spcPts val="1200"/>
              </a:spcBef>
            </a:pPr>
            <a:r>
              <a:rPr lang="en-US" dirty="0" smtClean="0"/>
              <a:t>Indicates how much protection is actually provided to domestic producer of import-competing commodity.</a:t>
            </a:r>
          </a:p>
          <a:p>
            <a:pPr lvl="1" eaLnBrk="1" hangingPunct="1">
              <a:spcBef>
                <a:spcPts val="1200"/>
              </a:spcBef>
            </a:pPr>
            <a:r>
              <a:rPr lang="en-US" dirty="0" smtClean="0"/>
              <a:t>When a nation imposes a lower tariff on imported inputs than on the final commodity produced with the inputs, the </a:t>
            </a:r>
            <a:r>
              <a:rPr lang="en-US" i="1" dirty="0" smtClean="0"/>
              <a:t>rate of effective protection exceeds the nominal tariff rate.</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The Theory of Tariff Structure</a:t>
            </a:r>
          </a:p>
        </p:txBody>
      </p:sp>
      <p:sp>
        <p:nvSpPr>
          <p:cNvPr id="11267" name="Content Placeholder 2"/>
          <p:cNvSpPr>
            <a:spLocks noGrp="1"/>
          </p:cNvSpPr>
          <p:nvPr>
            <p:ph idx="1"/>
          </p:nvPr>
        </p:nvSpPr>
        <p:spPr>
          <a:xfrm>
            <a:off x="865188" y="1639889"/>
            <a:ext cx="7772400" cy="1103312"/>
          </a:xfrm>
        </p:spPr>
        <p:txBody>
          <a:bodyPr/>
          <a:lstStyle/>
          <a:p>
            <a:pPr eaLnBrk="1" hangingPunct="1"/>
            <a:r>
              <a:rPr lang="en-US" b="1" dirty="0" smtClean="0"/>
              <a:t>The Rate of Effective Protection</a:t>
            </a:r>
          </a:p>
          <a:p>
            <a:pPr lvl="1" eaLnBrk="1" hangingPunct="1"/>
            <a:r>
              <a:rPr lang="en-US" sz="2400" dirty="0" smtClean="0"/>
              <a:t>Calculated as follows:</a:t>
            </a:r>
            <a:endParaRPr lang="en-US" sz="2400" i="1" dirty="0" smtClean="0"/>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grpSp>
        <p:nvGrpSpPr>
          <p:cNvPr id="11" name="Group 10"/>
          <p:cNvGrpSpPr/>
          <p:nvPr/>
        </p:nvGrpSpPr>
        <p:grpSpPr>
          <a:xfrm>
            <a:off x="4876800" y="2133600"/>
            <a:ext cx="2819400" cy="1683841"/>
            <a:chOff x="1371600" y="2895600"/>
            <a:chExt cx="2819400" cy="1683841"/>
          </a:xfrm>
        </p:grpSpPr>
        <p:sp>
          <p:nvSpPr>
            <p:cNvPr id="5" name="TextBox 4"/>
            <p:cNvSpPr txBox="1"/>
            <p:nvPr/>
          </p:nvSpPr>
          <p:spPr>
            <a:xfrm>
              <a:off x="1371600" y="3352800"/>
              <a:ext cx="1067921" cy="769441"/>
            </a:xfrm>
            <a:prstGeom prst="rect">
              <a:avLst/>
            </a:prstGeom>
            <a:noFill/>
          </p:spPr>
          <p:txBody>
            <a:bodyPr wrap="none" rtlCol="0">
              <a:spAutoFit/>
            </a:bodyPr>
            <a:lstStyle/>
            <a:p>
              <a:r>
                <a:rPr lang="en-US" sz="4400" i="1" dirty="0" smtClean="0"/>
                <a:t>g</a:t>
              </a:r>
              <a:r>
                <a:rPr lang="en-US" sz="4400" dirty="0" smtClean="0"/>
                <a:t> = </a:t>
              </a:r>
              <a:endParaRPr lang="en-US" sz="4400" dirty="0"/>
            </a:p>
          </p:txBody>
        </p:sp>
        <p:sp>
          <p:nvSpPr>
            <p:cNvPr id="6" name="TextBox 5"/>
            <p:cNvSpPr txBox="1"/>
            <p:nvPr/>
          </p:nvSpPr>
          <p:spPr>
            <a:xfrm>
              <a:off x="2514600" y="2895600"/>
              <a:ext cx="1459054" cy="769441"/>
            </a:xfrm>
            <a:prstGeom prst="rect">
              <a:avLst/>
            </a:prstGeom>
            <a:noFill/>
          </p:spPr>
          <p:txBody>
            <a:bodyPr wrap="none" rtlCol="0">
              <a:spAutoFit/>
            </a:bodyPr>
            <a:lstStyle/>
            <a:p>
              <a:r>
                <a:rPr lang="en-US" sz="4400" i="1" dirty="0" smtClean="0"/>
                <a:t>t</a:t>
              </a:r>
              <a:r>
                <a:rPr lang="en-US" sz="4400" dirty="0" smtClean="0"/>
                <a:t> - </a:t>
              </a:r>
              <a:r>
                <a:rPr lang="en-US" sz="4400" i="1" dirty="0" smtClean="0"/>
                <a:t>a</a:t>
              </a:r>
              <a:r>
                <a:rPr lang="en-US" sz="4400" i="1" baseline="-25000" dirty="0" smtClean="0"/>
                <a:t>i</a:t>
              </a:r>
              <a:r>
                <a:rPr lang="en-US" sz="4400" i="1" dirty="0" smtClean="0"/>
                <a:t>t</a:t>
              </a:r>
              <a:r>
                <a:rPr lang="en-US" sz="4400" i="1" baseline="-25000" dirty="0" smtClean="0"/>
                <a:t>i</a:t>
              </a:r>
              <a:endParaRPr lang="en-US" sz="4400" i="1" baseline="-25000" dirty="0"/>
            </a:p>
          </p:txBody>
        </p:sp>
        <p:sp>
          <p:nvSpPr>
            <p:cNvPr id="7" name="TextBox 6"/>
            <p:cNvSpPr txBox="1"/>
            <p:nvPr/>
          </p:nvSpPr>
          <p:spPr>
            <a:xfrm>
              <a:off x="2514600" y="3810000"/>
              <a:ext cx="1322798" cy="769441"/>
            </a:xfrm>
            <a:prstGeom prst="rect">
              <a:avLst/>
            </a:prstGeom>
            <a:noFill/>
          </p:spPr>
          <p:txBody>
            <a:bodyPr wrap="none" rtlCol="0">
              <a:spAutoFit/>
            </a:bodyPr>
            <a:lstStyle/>
            <a:p>
              <a:r>
                <a:rPr lang="en-US" sz="4400" dirty="0" smtClean="0"/>
                <a:t>1 - </a:t>
              </a:r>
              <a:r>
                <a:rPr lang="en-US" sz="4400" i="1" dirty="0" smtClean="0"/>
                <a:t>a</a:t>
              </a:r>
              <a:r>
                <a:rPr lang="en-US" sz="4400" i="1" baseline="-25000" dirty="0" smtClean="0"/>
                <a:t>i</a:t>
              </a:r>
              <a:endParaRPr lang="en-US" sz="4400" i="1" baseline="-25000" dirty="0"/>
            </a:p>
          </p:txBody>
        </p:sp>
        <p:cxnSp>
          <p:nvCxnSpPr>
            <p:cNvPr id="10" name="Straight Connector 9"/>
            <p:cNvCxnSpPr/>
            <p:nvPr/>
          </p:nvCxnSpPr>
          <p:spPr>
            <a:xfrm>
              <a:off x="2438400" y="3810000"/>
              <a:ext cx="175260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219200" y="4038600"/>
            <a:ext cx="7315200" cy="2092881"/>
          </a:xfrm>
          <a:prstGeom prst="rect">
            <a:avLst/>
          </a:prstGeom>
          <a:noFill/>
        </p:spPr>
        <p:txBody>
          <a:bodyPr wrap="square" rtlCol="0">
            <a:spAutoFit/>
          </a:bodyPr>
          <a:lstStyle/>
          <a:p>
            <a:r>
              <a:rPr lang="en-US" sz="2600" i="1" dirty="0" smtClean="0"/>
              <a:t>g</a:t>
            </a:r>
            <a:r>
              <a:rPr lang="en-US" sz="2600" dirty="0" smtClean="0"/>
              <a:t> = rate of effective protection</a:t>
            </a:r>
          </a:p>
          <a:p>
            <a:pPr marL="347663" indent="-347663"/>
            <a:r>
              <a:rPr lang="en-US" sz="2600" dirty="0" smtClean="0"/>
              <a:t> </a:t>
            </a:r>
            <a:r>
              <a:rPr lang="en-US" sz="2600" i="1" dirty="0" smtClean="0"/>
              <a:t>t</a:t>
            </a:r>
            <a:r>
              <a:rPr lang="en-US" sz="2600" dirty="0" smtClean="0"/>
              <a:t> = nominal tariff rate on final commodity</a:t>
            </a:r>
          </a:p>
          <a:p>
            <a:pPr marL="465138" indent="-465138"/>
            <a:r>
              <a:rPr lang="en-US" sz="2600" i="1" dirty="0" smtClean="0"/>
              <a:t>a</a:t>
            </a:r>
            <a:r>
              <a:rPr lang="en-US" sz="2600" i="1" baseline="-25000" dirty="0" smtClean="0"/>
              <a:t>i</a:t>
            </a:r>
            <a:r>
              <a:rPr lang="en-US" sz="2600" baseline="-25000" dirty="0" smtClean="0"/>
              <a:t> </a:t>
            </a:r>
            <a:r>
              <a:rPr lang="en-US" sz="2600" dirty="0" smtClean="0"/>
              <a:t>= ratio of cost of imported input to price of  final commodity with no tariff</a:t>
            </a:r>
          </a:p>
          <a:p>
            <a:r>
              <a:rPr lang="en-US" sz="2600" i="1" dirty="0" smtClean="0"/>
              <a:t> t</a:t>
            </a:r>
            <a:r>
              <a:rPr lang="en-US" sz="2600" i="1" baseline="-25000" dirty="0" smtClean="0"/>
              <a:t>i</a:t>
            </a:r>
            <a:r>
              <a:rPr lang="en-US" sz="2600" i="1" dirty="0" smtClean="0"/>
              <a:t> </a:t>
            </a:r>
            <a:r>
              <a:rPr lang="en-US" sz="2600" dirty="0" smtClean="0"/>
              <a:t>= nominal tariff rate on imported input</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The Theory of Tariff Structure</a:t>
            </a:r>
          </a:p>
        </p:txBody>
      </p:sp>
      <p:sp>
        <p:nvSpPr>
          <p:cNvPr id="11267" name="Content Placeholder 2"/>
          <p:cNvSpPr>
            <a:spLocks noGrp="1"/>
          </p:cNvSpPr>
          <p:nvPr>
            <p:ph idx="1"/>
          </p:nvPr>
        </p:nvSpPr>
        <p:spPr>
          <a:xfrm>
            <a:off x="865188" y="1639889"/>
            <a:ext cx="7772400" cy="1103312"/>
          </a:xfrm>
        </p:spPr>
        <p:txBody>
          <a:bodyPr/>
          <a:lstStyle/>
          <a:p>
            <a:pPr eaLnBrk="1" hangingPunct="1"/>
            <a:r>
              <a:rPr lang="en-US" b="1" dirty="0" smtClean="0"/>
              <a:t>The Rate of Effective Protection</a:t>
            </a:r>
          </a:p>
          <a:p>
            <a:pPr lvl="1" eaLnBrk="1" hangingPunct="1"/>
            <a:r>
              <a:rPr lang="en-US" sz="2400" dirty="0" smtClean="0"/>
              <a:t>Calculated as follows:</a:t>
            </a:r>
            <a:endParaRPr lang="en-US" sz="2400" i="1" dirty="0" smtClean="0"/>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grpSp>
        <p:nvGrpSpPr>
          <p:cNvPr id="2" name="Group 10"/>
          <p:cNvGrpSpPr/>
          <p:nvPr/>
        </p:nvGrpSpPr>
        <p:grpSpPr>
          <a:xfrm>
            <a:off x="4876800" y="2133600"/>
            <a:ext cx="2819400" cy="1683841"/>
            <a:chOff x="1371600" y="2895600"/>
            <a:chExt cx="2819400" cy="1683841"/>
          </a:xfrm>
        </p:grpSpPr>
        <p:sp>
          <p:nvSpPr>
            <p:cNvPr id="5" name="TextBox 4"/>
            <p:cNvSpPr txBox="1"/>
            <p:nvPr/>
          </p:nvSpPr>
          <p:spPr>
            <a:xfrm>
              <a:off x="1371600" y="3352800"/>
              <a:ext cx="1067921" cy="769441"/>
            </a:xfrm>
            <a:prstGeom prst="rect">
              <a:avLst/>
            </a:prstGeom>
            <a:noFill/>
          </p:spPr>
          <p:txBody>
            <a:bodyPr wrap="none" rtlCol="0">
              <a:spAutoFit/>
            </a:bodyPr>
            <a:lstStyle/>
            <a:p>
              <a:r>
                <a:rPr lang="en-US" sz="4400" dirty="0" smtClean="0"/>
                <a:t>g = </a:t>
              </a:r>
              <a:endParaRPr lang="en-US" sz="4400" dirty="0"/>
            </a:p>
          </p:txBody>
        </p:sp>
        <p:sp>
          <p:nvSpPr>
            <p:cNvPr id="6" name="TextBox 5"/>
            <p:cNvSpPr txBox="1"/>
            <p:nvPr/>
          </p:nvSpPr>
          <p:spPr>
            <a:xfrm>
              <a:off x="2514600" y="2895600"/>
              <a:ext cx="1426994" cy="769441"/>
            </a:xfrm>
            <a:prstGeom prst="rect">
              <a:avLst/>
            </a:prstGeom>
            <a:noFill/>
          </p:spPr>
          <p:txBody>
            <a:bodyPr wrap="none" rtlCol="0">
              <a:spAutoFit/>
            </a:bodyPr>
            <a:lstStyle/>
            <a:p>
              <a:r>
                <a:rPr lang="en-US" sz="4400" dirty="0" smtClean="0"/>
                <a:t>t - a</a:t>
              </a:r>
              <a:r>
                <a:rPr lang="en-US" sz="4400" baseline="-25000" dirty="0" smtClean="0"/>
                <a:t>i</a:t>
              </a:r>
              <a:r>
                <a:rPr lang="en-US" sz="4400" dirty="0" smtClean="0"/>
                <a:t>t</a:t>
              </a:r>
              <a:r>
                <a:rPr lang="en-US" sz="4400" baseline="-25000" dirty="0" smtClean="0"/>
                <a:t>i</a:t>
              </a:r>
              <a:endParaRPr lang="en-US" sz="4400" baseline="-25000" dirty="0"/>
            </a:p>
          </p:txBody>
        </p:sp>
        <p:sp>
          <p:nvSpPr>
            <p:cNvPr id="7" name="TextBox 6"/>
            <p:cNvSpPr txBox="1"/>
            <p:nvPr/>
          </p:nvSpPr>
          <p:spPr>
            <a:xfrm>
              <a:off x="2514600" y="3810000"/>
              <a:ext cx="1290738" cy="769441"/>
            </a:xfrm>
            <a:prstGeom prst="rect">
              <a:avLst/>
            </a:prstGeom>
            <a:noFill/>
          </p:spPr>
          <p:txBody>
            <a:bodyPr wrap="none" rtlCol="0">
              <a:spAutoFit/>
            </a:bodyPr>
            <a:lstStyle/>
            <a:p>
              <a:r>
                <a:rPr lang="en-US" sz="4400" dirty="0" smtClean="0"/>
                <a:t>1 - a</a:t>
              </a:r>
              <a:r>
                <a:rPr lang="en-US" sz="4400" baseline="-25000" dirty="0" smtClean="0"/>
                <a:t>i</a:t>
              </a:r>
              <a:endParaRPr lang="en-US" sz="4400" baseline="-25000" dirty="0"/>
            </a:p>
          </p:txBody>
        </p:sp>
        <p:cxnSp>
          <p:nvCxnSpPr>
            <p:cNvPr id="10" name="Straight Connector 9"/>
            <p:cNvCxnSpPr/>
            <p:nvPr/>
          </p:nvCxnSpPr>
          <p:spPr>
            <a:xfrm>
              <a:off x="2438400" y="3810000"/>
              <a:ext cx="175260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914400" y="3581400"/>
            <a:ext cx="7772400" cy="2369880"/>
          </a:xfrm>
          <a:prstGeom prst="rect">
            <a:avLst/>
          </a:prstGeom>
          <a:noFill/>
        </p:spPr>
        <p:txBody>
          <a:bodyPr wrap="square" rtlCol="0">
            <a:spAutoFit/>
          </a:bodyPr>
          <a:lstStyle/>
          <a:p>
            <a:r>
              <a:rPr lang="en-US" sz="2800" b="1" dirty="0" smtClean="0"/>
              <a:t>Conclusions</a:t>
            </a:r>
          </a:p>
          <a:p>
            <a:pPr marL="688975" lvl="1" indent="-231775">
              <a:buClr>
                <a:schemeClr val="accent1">
                  <a:lumMod val="50000"/>
                </a:schemeClr>
              </a:buClr>
              <a:buFont typeface="Wingdings" pitchFamily="2" charset="2"/>
              <a:buChar char="§"/>
            </a:pPr>
            <a:r>
              <a:rPr lang="en-US" dirty="0" smtClean="0"/>
              <a:t>If </a:t>
            </a:r>
            <a:r>
              <a:rPr lang="en-US" i="1" dirty="0" smtClean="0"/>
              <a:t>a</a:t>
            </a:r>
            <a:r>
              <a:rPr lang="en-US" i="1" baseline="-25000" dirty="0" smtClean="0"/>
              <a:t>i</a:t>
            </a:r>
            <a:r>
              <a:rPr lang="en-US" dirty="0" smtClean="0"/>
              <a:t> = 0, </a:t>
            </a:r>
            <a:r>
              <a:rPr lang="en-US" i="1" dirty="0" smtClean="0"/>
              <a:t>g</a:t>
            </a:r>
            <a:r>
              <a:rPr lang="en-US" dirty="0" smtClean="0"/>
              <a:t> = </a:t>
            </a:r>
            <a:r>
              <a:rPr lang="en-US" i="1" dirty="0" smtClean="0"/>
              <a:t>t</a:t>
            </a:r>
          </a:p>
          <a:p>
            <a:pPr marL="688975" lvl="1" indent="-231775">
              <a:buClr>
                <a:schemeClr val="accent1">
                  <a:lumMod val="50000"/>
                </a:schemeClr>
              </a:buClr>
              <a:buFont typeface="Wingdings" pitchFamily="2" charset="2"/>
              <a:buChar char="§"/>
            </a:pPr>
            <a:r>
              <a:rPr lang="en-US" dirty="0" smtClean="0"/>
              <a:t>For given values of </a:t>
            </a:r>
            <a:r>
              <a:rPr lang="en-US" i="1" dirty="0" smtClean="0"/>
              <a:t>a</a:t>
            </a:r>
            <a:r>
              <a:rPr lang="en-US" i="1" baseline="-25000" dirty="0" smtClean="0"/>
              <a:t>i</a:t>
            </a:r>
            <a:r>
              <a:rPr lang="en-US" dirty="0" smtClean="0"/>
              <a:t> and </a:t>
            </a:r>
            <a:r>
              <a:rPr lang="en-US" i="1" dirty="0" smtClean="0"/>
              <a:t>t</a:t>
            </a:r>
            <a:r>
              <a:rPr lang="en-US" i="1" baseline="-25000" dirty="0" smtClean="0"/>
              <a:t>i</a:t>
            </a:r>
            <a:r>
              <a:rPr lang="en-US" dirty="0" smtClean="0"/>
              <a:t>, </a:t>
            </a:r>
            <a:r>
              <a:rPr lang="en-US" i="1" dirty="0" smtClean="0"/>
              <a:t>g</a:t>
            </a:r>
            <a:r>
              <a:rPr lang="en-US" dirty="0" smtClean="0"/>
              <a:t> is larger the greater is</a:t>
            </a:r>
            <a:r>
              <a:rPr lang="en-US" i="1" dirty="0" smtClean="0"/>
              <a:t> t</a:t>
            </a:r>
          </a:p>
          <a:p>
            <a:pPr marL="688975" lvl="1" indent="-231775">
              <a:buClr>
                <a:schemeClr val="accent1">
                  <a:lumMod val="50000"/>
                </a:schemeClr>
              </a:buClr>
              <a:buFont typeface="Wingdings" pitchFamily="2" charset="2"/>
              <a:buChar char="§"/>
            </a:pPr>
            <a:r>
              <a:rPr lang="en-US" dirty="0" smtClean="0"/>
              <a:t>For given values of </a:t>
            </a:r>
            <a:r>
              <a:rPr lang="en-US" i="1" dirty="0" smtClean="0"/>
              <a:t>t</a:t>
            </a:r>
            <a:r>
              <a:rPr lang="en-US" dirty="0" smtClean="0"/>
              <a:t> and </a:t>
            </a:r>
            <a:r>
              <a:rPr lang="en-US" i="1" dirty="0" smtClean="0"/>
              <a:t>t</a:t>
            </a:r>
            <a:r>
              <a:rPr lang="en-US" i="1" baseline="-25000" dirty="0" smtClean="0"/>
              <a:t>i</a:t>
            </a:r>
            <a:r>
              <a:rPr lang="en-US" dirty="0" smtClean="0"/>
              <a:t>, </a:t>
            </a:r>
            <a:r>
              <a:rPr lang="en-US" i="1" dirty="0" smtClean="0"/>
              <a:t>g</a:t>
            </a:r>
            <a:r>
              <a:rPr lang="en-US" dirty="0" smtClean="0"/>
              <a:t> is larger the greater is</a:t>
            </a:r>
            <a:r>
              <a:rPr lang="en-US" i="1" dirty="0" smtClean="0"/>
              <a:t> a</a:t>
            </a:r>
            <a:r>
              <a:rPr lang="en-US" i="1" baseline="-25000" dirty="0" smtClean="0"/>
              <a:t>i</a:t>
            </a:r>
            <a:endParaRPr lang="en-US" i="1" dirty="0" smtClean="0"/>
          </a:p>
          <a:p>
            <a:pPr marL="688975" lvl="1" indent="-231775">
              <a:buClr>
                <a:schemeClr val="accent1">
                  <a:lumMod val="50000"/>
                </a:schemeClr>
              </a:buClr>
              <a:buFont typeface="Wingdings" pitchFamily="2" charset="2"/>
              <a:buChar char="§"/>
            </a:pPr>
            <a:r>
              <a:rPr lang="en-US" dirty="0" smtClean="0"/>
              <a:t>The value of </a:t>
            </a:r>
            <a:r>
              <a:rPr lang="en-US" i="1" dirty="0" smtClean="0"/>
              <a:t>g</a:t>
            </a:r>
            <a:r>
              <a:rPr lang="en-US" dirty="0" smtClean="0"/>
              <a:t> is &gt;, = or &lt; </a:t>
            </a:r>
            <a:r>
              <a:rPr lang="en-US" i="1" dirty="0" smtClean="0"/>
              <a:t>t</a:t>
            </a:r>
            <a:r>
              <a:rPr lang="en-US" dirty="0" smtClean="0"/>
              <a:t>, as </a:t>
            </a:r>
            <a:r>
              <a:rPr lang="en-US" i="1" dirty="0" smtClean="0"/>
              <a:t>t</a:t>
            </a:r>
            <a:r>
              <a:rPr lang="en-US" i="1" baseline="-25000" dirty="0" smtClean="0"/>
              <a:t>i</a:t>
            </a:r>
            <a:r>
              <a:rPr lang="en-US" dirty="0" smtClean="0"/>
              <a:t> &lt;, = or &gt; </a:t>
            </a:r>
            <a:r>
              <a:rPr lang="en-US" i="1" dirty="0" smtClean="0"/>
              <a:t>t</a:t>
            </a:r>
          </a:p>
          <a:p>
            <a:pPr marL="688975" lvl="1" indent="-231775">
              <a:buClr>
                <a:schemeClr val="accent1">
                  <a:lumMod val="50000"/>
                </a:schemeClr>
              </a:buClr>
              <a:buFont typeface="Wingdings" pitchFamily="2" charset="2"/>
              <a:buChar char="§"/>
            </a:pPr>
            <a:r>
              <a:rPr lang="en-US" dirty="0" smtClean="0"/>
              <a:t> When </a:t>
            </a:r>
            <a:r>
              <a:rPr lang="en-US" i="1" dirty="0" smtClean="0"/>
              <a:t>a</a:t>
            </a:r>
            <a:r>
              <a:rPr lang="en-US" i="1" baseline="-25000" dirty="0" smtClean="0"/>
              <a:t>i</a:t>
            </a:r>
            <a:r>
              <a:rPr lang="en-US" i="1" dirty="0" smtClean="0"/>
              <a:t>t</a:t>
            </a:r>
            <a:r>
              <a:rPr lang="en-US" i="1" baseline="-25000" dirty="0" smtClean="0"/>
              <a:t>i</a:t>
            </a:r>
            <a:r>
              <a:rPr lang="en-US" dirty="0" smtClean="0"/>
              <a:t> &gt; </a:t>
            </a:r>
            <a:r>
              <a:rPr lang="en-US" i="1" dirty="0" smtClean="0"/>
              <a:t>t</a:t>
            </a:r>
            <a:r>
              <a:rPr lang="en-US" dirty="0" smtClean="0"/>
              <a:t>, the rate of effective protection is negative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b="1" dirty="0" smtClean="0">
                <a:latin typeface="Palatino Linotype" pitchFamily="18" charset="0"/>
              </a:rPr>
              <a:t>General Equilibrium Analysis of a Tariff in a Small Country</a:t>
            </a:r>
          </a:p>
        </p:txBody>
      </p:sp>
      <p:sp>
        <p:nvSpPr>
          <p:cNvPr id="12291" name="Content Placeholder 2"/>
          <p:cNvSpPr>
            <a:spLocks noGrp="1"/>
          </p:cNvSpPr>
          <p:nvPr>
            <p:ph idx="1"/>
          </p:nvPr>
        </p:nvSpPr>
        <p:spPr>
          <a:xfrm>
            <a:off x="865188" y="1639888"/>
            <a:ext cx="7897812" cy="4529137"/>
          </a:xfrm>
        </p:spPr>
        <p:txBody>
          <a:bodyPr/>
          <a:lstStyle/>
          <a:p>
            <a:pPr eaLnBrk="1" hangingPunct="1">
              <a:spcBef>
                <a:spcPts val="1800"/>
              </a:spcBef>
            </a:pPr>
            <a:r>
              <a:rPr lang="en-US" sz="2600" dirty="0" smtClean="0"/>
              <a:t>A small nation will not affect prices on the world market when imposing a tariff.</a:t>
            </a:r>
          </a:p>
          <a:p>
            <a:pPr eaLnBrk="1" hangingPunct="1">
              <a:spcBef>
                <a:spcPts val="1800"/>
              </a:spcBef>
            </a:pPr>
            <a:r>
              <a:rPr lang="en-US" sz="2600" dirty="0" smtClean="0"/>
              <a:t>Domestic price of importable commodity will rise by the full amount of the tariff for </a:t>
            </a:r>
            <a:r>
              <a:rPr lang="en-US" sz="2600" i="1" dirty="0" smtClean="0"/>
              <a:t>individual producers and consumers </a:t>
            </a:r>
            <a:r>
              <a:rPr lang="en-US" sz="2600" dirty="0" smtClean="0"/>
              <a:t>in the small nation.</a:t>
            </a:r>
          </a:p>
          <a:p>
            <a:pPr eaLnBrk="1" hangingPunct="1">
              <a:spcBef>
                <a:spcPts val="1800"/>
              </a:spcBef>
            </a:pPr>
            <a:r>
              <a:rPr lang="en-US" sz="2600" dirty="0" smtClean="0"/>
              <a:t>Price remains constant for </a:t>
            </a:r>
            <a:r>
              <a:rPr lang="en-US" sz="2600" i="1" dirty="0" smtClean="0"/>
              <a:t>nation as a whole </a:t>
            </a:r>
            <a:r>
              <a:rPr lang="en-US" sz="2600" dirty="0" smtClean="0"/>
              <a:t>because the nation collects the tariff.</a:t>
            </a:r>
          </a:p>
          <a:p>
            <a:pPr eaLnBrk="1" hangingPunct="1">
              <a:spcBef>
                <a:spcPts val="1800"/>
              </a:spcBef>
            </a:pPr>
            <a:r>
              <a:rPr lang="en-US" sz="2600" dirty="0" smtClean="0"/>
              <a:t>Volume of trade for small nation declines, but terms of trade do not change, so welfare always falls.</a:t>
            </a:r>
          </a:p>
          <a:p>
            <a:pPr eaLnBrk="1" hangingPunct="1"/>
            <a:endParaRPr lang="en-US" dirty="0" smtClean="0"/>
          </a:p>
        </p:txBody>
      </p:sp>
      <p:sp>
        <p:nvSpPr>
          <p:cNvPr id="12292"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latin typeface="Palatino Linotype" pitchFamily="18" charset="0"/>
              </a:rPr>
              <a:t>Learning Goals:</a:t>
            </a:r>
          </a:p>
        </p:txBody>
      </p:sp>
      <p:sp>
        <p:nvSpPr>
          <p:cNvPr id="8195" name="Content Placeholder 2"/>
          <p:cNvSpPr>
            <a:spLocks noGrp="1"/>
          </p:cNvSpPr>
          <p:nvPr>
            <p:ph idx="1"/>
          </p:nvPr>
        </p:nvSpPr>
        <p:spPr/>
        <p:txBody>
          <a:bodyPr/>
          <a:lstStyle/>
          <a:p>
            <a:pPr eaLnBrk="1" hangingPunct="1"/>
            <a:r>
              <a:rPr lang="en-US" dirty="0" smtClean="0"/>
              <a:t>Describe the effects of a tariff on consumers and producers</a:t>
            </a:r>
          </a:p>
          <a:p>
            <a:pPr eaLnBrk="1" hangingPunct="1"/>
            <a:r>
              <a:rPr lang="en-US" dirty="0" smtClean="0"/>
              <a:t>Identify the costs and benefits of a tariff on a small and a large nation</a:t>
            </a:r>
          </a:p>
          <a:p>
            <a:pPr eaLnBrk="1" hangingPunct="1"/>
            <a:r>
              <a:rPr lang="en-US" dirty="0" smtClean="0"/>
              <a:t>Describe an optimum tariff and retaliation</a:t>
            </a:r>
          </a:p>
          <a:p>
            <a:pPr eaLnBrk="1" hangingPunct="1"/>
            <a:r>
              <a:rPr lang="en-US" dirty="0" smtClean="0"/>
              <a:t>Understand the meaning and importance of tariff structure</a:t>
            </a:r>
          </a:p>
          <a:p>
            <a:pPr eaLnBrk="1" hangingPunct="1"/>
            <a:endParaRPr lang="en-US" dirty="0" smtClean="0"/>
          </a:p>
          <a:p>
            <a:pPr eaLnBrk="1" hangingPunct="1"/>
            <a:endParaRPr lang="en-US" dirty="0" smtClean="0"/>
          </a:p>
        </p:txBody>
      </p:sp>
      <p:sp>
        <p:nvSpPr>
          <p:cNvPr id="8196"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19460" name="Picture 5" descr="&#10;08_05/w63.jpg                                                  000445B3&#10;CS1-Vol.04                     B95464D4:"/>
          <p:cNvPicPr preferRelativeResize="0">
            <a:picLocks noChangeAspect="1" noChangeArrowheads="1"/>
          </p:cNvPicPr>
          <p:nvPr/>
        </p:nvPicPr>
        <p:blipFill>
          <a:blip r:embed="rId2" cstate="print"/>
          <a:srcRect/>
          <a:stretch>
            <a:fillRect/>
          </a:stretch>
        </p:blipFill>
        <p:spPr bwMode="auto">
          <a:xfrm>
            <a:off x="1984375" y="363538"/>
            <a:ext cx="5170488" cy="5033962"/>
          </a:xfrm>
          <a:prstGeom prst="rect">
            <a:avLst/>
          </a:prstGeom>
          <a:noFill/>
          <a:ln w="9525">
            <a:noFill/>
            <a:miter lim="800000"/>
            <a:headEnd/>
            <a:tailEnd/>
          </a:ln>
        </p:spPr>
      </p:pic>
      <p:sp>
        <p:nvSpPr>
          <p:cNvPr id="19461" name="Text Box 6"/>
          <p:cNvSpPr txBox="1">
            <a:spLocks noChangeArrowheads="1"/>
          </p:cNvSpPr>
          <p:nvPr/>
        </p:nvSpPr>
        <p:spPr bwMode="auto">
          <a:xfrm>
            <a:off x="228600" y="5534025"/>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dirty="0"/>
              <a:t>FIGURE 8-5</a:t>
            </a:r>
            <a:r>
              <a:rPr lang="en-US" altLang="en-US" dirty="0"/>
              <a:t> General Equilibrium Effects of a Tariff </a:t>
            </a:r>
          </a:p>
          <a:p>
            <a:pPr algn="ctr">
              <a:lnSpc>
                <a:spcPct val="40000"/>
              </a:lnSpc>
              <a:spcBef>
                <a:spcPct val="50000"/>
              </a:spcBef>
            </a:pPr>
            <a:r>
              <a:rPr lang="en-US" altLang="en-US" dirty="0"/>
              <a:t>in a Small Country.</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b="1" dirty="0" smtClean="0">
                <a:latin typeface="Palatino Linotype" pitchFamily="18" charset="0"/>
              </a:rPr>
              <a:t>General Equilibrium Analysis of a Tariff in a Small Country</a:t>
            </a:r>
          </a:p>
        </p:txBody>
      </p:sp>
      <p:sp>
        <p:nvSpPr>
          <p:cNvPr id="12291" name="Content Placeholder 2"/>
          <p:cNvSpPr>
            <a:spLocks noGrp="1"/>
          </p:cNvSpPr>
          <p:nvPr>
            <p:ph idx="1"/>
          </p:nvPr>
        </p:nvSpPr>
        <p:spPr/>
        <p:txBody>
          <a:bodyPr/>
          <a:lstStyle/>
          <a:p>
            <a:pPr eaLnBrk="1" hangingPunct="1">
              <a:spcBef>
                <a:spcPts val="1800"/>
              </a:spcBef>
            </a:pPr>
            <a:r>
              <a:rPr lang="en-US" b="1" dirty="0" smtClean="0"/>
              <a:t>Stolper-Samuelson Theorem</a:t>
            </a:r>
          </a:p>
          <a:p>
            <a:pPr lvl="1" eaLnBrk="1" hangingPunct="1">
              <a:spcBef>
                <a:spcPts val="1800"/>
              </a:spcBef>
            </a:pPr>
            <a:r>
              <a:rPr lang="en-US" dirty="0" smtClean="0"/>
              <a:t>An increase in the relative price of a commodity (for example, as the result of a tariff) raises the return of the factor used intensively in production of the commodity.</a:t>
            </a:r>
          </a:p>
          <a:p>
            <a:pPr lvl="1" eaLnBrk="1" hangingPunct="1">
              <a:spcBef>
                <a:spcPts val="1800"/>
              </a:spcBef>
            </a:pPr>
            <a:r>
              <a:rPr lang="en-US" dirty="0" smtClean="0"/>
              <a:t>Thus, the real return to the nation’s scarce factor of production will rise with the imposition of a tariff.</a:t>
            </a:r>
          </a:p>
          <a:p>
            <a:pPr eaLnBrk="1" hangingPunct="1"/>
            <a:endParaRPr lang="en-US" dirty="0" smtClean="0"/>
          </a:p>
        </p:txBody>
      </p:sp>
      <p:sp>
        <p:nvSpPr>
          <p:cNvPr id="12292"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b="1" dirty="0" smtClean="0">
                <a:latin typeface="Palatino Linotype" pitchFamily="18" charset="0"/>
              </a:rPr>
              <a:t>General Equilibrium Analysis of a Tariff in a Large Country</a:t>
            </a:r>
          </a:p>
        </p:txBody>
      </p:sp>
      <p:sp>
        <p:nvSpPr>
          <p:cNvPr id="13315" name="Content Placeholder 2"/>
          <p:cNvSpPr>
            <a:spLocks noGrp="1"/>
          </p:cNvSpPr>
          <p:nvPr>
            <p:ph idx="1"/>
          </p:nvPr>
        </p:nvSpPr>
        <p:spPr>
          <a:xfrm>
            <a:off x="865188" y="1639888"/>
            <a:ext cx="8050212" cy="4529137"/>
          </a:xfrm>
        </p:spPr>
        <p:txBody>
          <a:bodyPr/>
          <a:lstStyle/>
          <a:p>
            <a:pPr eaLnBrk="1" hangingPunct="1">
              <a:spcBef>
                <a:spcPts val="1200"/>
              </a:spcBef>
            </a:pPr>
            <a:r>
              <a:rPr lang="en-US" sz="2600" dirty="0" smtClean="0"/>
              <a:t>A tariff causes the imposing nation’s offer curve to shift or rotate toward the axis measuring the importable commodity by the amount of the tariff.</a:t>
            </a:r>
          </a:p>
          <a:p>
            <a:pPr eaLnBrk="1" hangingPunct="1">
              <a:spcBef>
                <a:spcPts val="1200"/>
              </a:spcBef>
            </a:pPr>
            <a:r>
              <a:rPr lang="en-US" sz="2600" dirty="0" smtClean="0"/>
              <a:t> Under these circumstances, for a large nation:</a:t>
            </a:r>
          </a:p>
          <a:p>
            <a:pPr lvl="1" eaLnBrk="1" hangingPunct="1">
              <a:spcBef>
                <a:spcPts val="1200"/>
              </a:spcBef>
            </a:pPr>
            <a:r>
              <a:rPr lang="en-US" sz="2400" dirty="0" smtClean="0"/>
              <a:t>A reduction in trade volume will reduce welfare</a:t>
            </a:r>
          </a:p>
          <a:p>
            <a:pPr lvl="1" eaLnBrk="1" hangingPunct="1">
              <a:spcBef>
                <a:spcPts val="1200"/>
              </a:spcBef>
            </a:pPr>
            <a:r>
              <a:rPr lang="en-US" sz="2400" dirty="0" smtClean="0"/>
              <a:t>An improvement in terms of trade will increase welfare</a:t>
            </a:r>
          </a:p>
          <a:p>
            <a:pPr eaLnBrk="1" hangingPunct="1">
              <a:spcBef>
                <a:spcPts val="1200"/>
              </a:spcBef>
            </a:pPr>
            <a:r>
              <a:rPr lang="en-US" sz="2600" dirty="0" smtClean="0"/>
              <a:t>Whether welfare actually rises or falls depends on net effect.</a:t>
            </a:r>
          </a:p>
        </p:txBody>
      </p:sp>
      <p:sp>
        <p:nvSpPr>
          <p:cNvPr id="1331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20484" name="Picture 5" descr="&#10;08_06/w64.jpg                                                  000445B3&#10;CS1-Vol.04                     B95464D4:"/>
          <p:cNvPicPr preferRelativeResize="0">
            <a:picLocks noChangeAspect="1" noChangeArrowheads="1"/>
          </p:cNvPicPr>
          <p:nvPr/>
        </p:nvPicPr>
        <p:blipFill>
          <a:blip r:embed="rId2" cstate="print"/>
          <a:srcRect/>
          <a:stretch>
            <a:fillRect/>
          </a:stretch>
        </p:blipFill>
        <p:spPr bwMode="auto">
          <a:xfrm>
            <a:off x="2003425" y="457200"/>
            <a:ext cx="5133975" cy="4940300"/>
          </a:xfrm>
          <a:prstGeom prst="rect">
            <a:avLst/>
          </a:prstGeom>
          <a:noFill/>
          <a:ln w="9525">
            <a:noFill/>
            <a:miter lim="800000"/>
            <a:headEnd/>
            <a:tailEnd/>
          </a:ln>
        </p:spPr>
      </p:pic>
      <p:sp>
        <p:nvSpPr>
          <p:cNvPr id="20485" name="Text Box 6"/>
          <p:cNvSpPr txBox="1">
            <a:spLocks noChangeArrowheads="1"/>
          </p:cNvSpPr>
          <p:nvPr/>
        </p:nvSpPr>
        <p:spPr bwMode="auto">
          <a:xfrm>
            <a:off x="228600" y="5527675"/>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8-6</a:t>
            </a:r>
            <a:r>
              <a:rPr lang="en-US" dirty="0"/>
              <a:t> General Equilibrium Effects of a Tariff</a:t>
            </a:r>
          </a:p>
          <a:p>
            <a:pPr algn="ctr">
              <a:lnSpc>
                <a:spcPct val="40000"/>
              </a:lnSpc>
              <a:spcBef>
                <a:spcPct val="50000"/>
              </a:spcBef>
            </a:pPr>
            <a:r>
              <a:rPr lang="en-US" dirty="0"/>
              <a:t> in a Large Country.</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smtClean="0">
                <a:latin typeface="Palatino Linotype" pitchFamily="18" charset="0"/>
              </a:rPr>
              <a:t>The Optimum Tariff</a:t>
            </a:r>
          </a:p>
        </p:txBody>
      </p:sp>
      <p:sp>
        <p:nvSpPr>
          <p:cNvPr id="14339" name="Content Placeholder 2"/>
          <p:cNvSpPr>
            <a:spLocks noGrp="1"/>
          </p:cNvSpPr>
          <p:nvPr>
            <p:ph idx="1"/>
          </p:nvPr>
        </p:nvSpPr>
        <p:spPr>
          <a:xfrm>
            <a:off x="865188" y="1639888"/>
            <a:ext cx="8050212" cy="4529137"/>
          </a:xfrm>
        </p:spPr>
        <p:txBody>
          <a:bodyPr/>
          <a:lstStyle/>
          <a:p>
            <a:pPr eaLnBrk="1" hangingPunct="1">
              <a:spcBef>
                <a:spcPts val="1200"/>
              </a:spcBef>
            </a:pPr>
            <a:r>
              <a:rPr lang="en-US" sz="2500" dirty="0" smtClean="0"/>
              <a:t>An </a:t>
            </a:r>
            <a:r>
              <a:rPr lang="en-US" sz="2500" b="1" dirty="0" smtClean="0"/>
              <a:t>optimum tariff </a:t>
            </a:r>
            <a:r>
              <a:rPr lang="en-US" sz="2500" dirty="0" smtClean="0"/>
              <a:t>maximizes the net benefit resulting from the improvement in the nation’s terms of trade against the negative effect from declining trade volume.</a:t>
            </a:r>
          </a:p>
          <a:p>
            <a:pPr eaLnBrk="1" hangingPunct="1">
              <a:spcBef>
                <a:spcPts val="1200"/>
              </a:spcBef>
            </a:pPr>
            <a:r>
              <a:rPr lang="en-US" sz="2500" dirty="0" smtClean="0"/>
              <a:t>As the terms of trade improve for the imposing nation, those of the trade partner deteriorate, reducing welfare for the trade partner.</a:t>
            </a:r>
          </a:p>
          <a:p>
            <a:pPr eaLnBrk="1" hangingPunct="1">
              <a:spcBef>
                <a:spcPts val="1200"/>
              </a:spcBef>
            </a:pPr>
            <a:r>
              <a:rPr lang="en-US" sz="2500" dirty="0" smtClean="0"/>
              <a:t>Trade partner will likely retaliate and impose its own optimum tariffs.</a:t>
            </a:r>
          </a:p>
          <a:p>
            <a:pPr eaLnBrk="1" hangingPunct="1">
              <a:spcBef>
                <a:spcPts val="1200"/>
              </a:spcBef>
            </a:pPr>
            <a:r>
              <a:rPr lang="en-US" sz="2500" dirty="0" smtClean="0"/>
              <a:t>World as a whole is made worse off as gains from optimum tariff are less than losses of trade partner</a:t>
            </a:r>
            <a:r>
              <a:rPr lang="en-US" sz="2600" dirty="0" smtClean="0"/>
              <a:t>.</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21508" name="Picture 5" descr="&#10;08_07/w65.jpg                                                  000445B3&#10;CS1-Vol.04                     B95464D4:"/>
          <p:cNvPicPr preferRelativeResize="0">
            <a:picLocks noChangeAspect="1" noChangeArrowheads="1"/>
          </p:cNvPicPr>
          <p:nvPr/>
        </p:nvPicPr>
        <p:blipFill>
          <a:blip r:embed="rId2" cstate="print"/>
          <a:srcRect/>
          <a:stretch>
            <a:fillRect/>
          </a:stretch>
        </p:blipFill>
        <p:spPr bwMode="auto">
          <a:xfrm>
            <a:off x="1701800" y="304800"/>
            <a:ext cx="5778500" cy="5324475"/>
          </a:xfrm>
          <a:prstGeom prst="rect">
            <a:avLst/>
          </a:prstGeom>
          <a:noFill/>
          <a:ln w="9525">
            <a:noFill/>
            <a:miter lim="800000"/>
            <a:headEnd/>
            <a:tailEnd/>
          </a:ln>
        </p:spPr>
      </p:pic>
      <p:sp>
        <p:nvSpPr>
          <p:cNvPr id="21509" name="Text Box 6"/>
          <p:cNvSpPr txBox="1">
            <a:spLocks noChangeArrowheads="1"/>
          </p:cNvSpPr>
          <p:nvPr/>
        </p:nvSpPr>
        <p:spPr bwMode="auto">
          <a:xfrm>
            <a:off x="228600" y="5762625"/>
            <a:ext cx="8686800" cy="420688"/>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8-7</a:t>
            </a:r>
            <a:r>
              <a:rPr lang="en-US" dirty="0"/>
              <a:t> The Optimum Tariff and Retaliation.</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8-1  Average Tariff on Nonagricultural Products in Major Developed Countries</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95858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21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8-2  Average Tariffs on Nonagricultural Products in Some Major Developing Countries</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399"/>
            <a:ext cx="7924800" cy="435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945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8-3  The Welfare Effect of Liberalizing Trade on Some U.S. Products </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399"/>
            <a:ext cx="7924800" cy="452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468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8-4  The Welfare Effect of Liberalizing Trade on Some EU Products </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70560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7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2800" b="1" dirty="0" smtClean="0">
                <a:latin typeface="Palatino Linotype" pitchFamily="18" charset="0"/>
              </a:rPr>
              <a:t>Introduction</a:t>
            </a:r>
          </a:p>
        </p:txBody>
      </p:sp>
      <p:sp>
        <p:nvSpPr>
          <p:cNvPr id="9219" name="Content Placeholder 2"/>
          <p:cNvSpPr>
            <a:spLocks noGrp="1"/>
          </p:cNvSpPr>
          <p:nvPr>
            <p:ph idx="1"/>
          </p:nvPr>
        </p:nvSpPr>
        <p:spPr/>
        <p:txBody>
          <a:bodyPr/>
          <a:lstStyle/>
          <a:p>
            <a:pPr eaLnBrk="1" hangingPunct="1">
              <a:spcBef>
                <a:spcPts val="1200"/>
              </a:spcBef>
            </a:pPr>
            <a:r>
              <a:rPr lang="en-US" dirty="0" smtClean="0"/>
              <a:t>While it is generally accepted that free trade maximizes world output and benefits all nations, most nations impose some restrictions on the free flow of international trade.</a:t>
            </a:r>
          </a:p>
          <a:p>
            <a:pPr eaLnBrk="1" hangingPunct="1">
              <a:spcBef>
                <a:spcPts val="1200"/>
              </a:spcBef>
            </a:pPr>
            <a:r>
              <a:rPr lang="en-US" dirty="0" smtClean="0"/>
              <a:t>Trade policies are advocated by special groups that stand to benefit from trade restrictions.</a:t>
            </a:r>
          </a:p>
          <a:p>
            <a:pPr eaLnBrk="1" hangingPunct="1"/>
            <a:endParaRPr lang="en-US" dirty="0" smtClean="0"/>
          </a:p>
        </p:txBody>
      </p:sp>
      <p:sp>
        <p:nvSpPr>
          <p:cNvPr id="922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8-5  Rising Tariff Rates with Degree of Domestic Processing</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6" name="Picture 5" descr="&#10;08_04/w62.jpg                                                  000445B3&#10;CS1-Vol.04                     B95464D4:"/>
          <p:cNvPicPr preferRelativeResize="0">
            <a:picLocks noChangeAspect="1" noChangeArrowheads="1"/>
          </p:cNvPicPr>
          <p:nvPr/>
        </p:nvPicPr>
        <p:blipFill>
          <a:blip r:embed="rId2" cstate="print"/>
          <a:srcRect/>
          <a:stretch>
            <a:fillRect/>
          </a:stretch>
        </p:blipFill>
        <p:spPr bwMode="auto">
          <a:xfrm>
            <a:off x="990599" y="1371600"/>
            <a:ext cx="7718425" cy="4159250"/>
          </a:xfrm>
          <a:prstGeom prst="rect">
            <a:avLst/>
          </a:prstGeom>
          <a:noFill/>
          <a:ln w="9525">
            <a:noFill/>
            <a:miter lim="800000"/>
            <a:headEnd/>
            <a:tailEnd/>
          </a:ln>
        </p:spPr>
      </p:pic>
      <p:sp>
        <p:nvSpPr>
          <p:cNvPr id="8" name="Text Box 6"/>
          <p:cNvSpPr txBox="1">
            <a:spLocks noChangeArrowheads="1"/>
          </p:cNvSpPr>
          <p:nvPr/>
        </p:nvSpPr>
        <p:spPr bwMode="auto">
          <a:xfrm>
            <a:off x="210671" y="5531224"/>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8-4</a:t>
            </a:r>
            <a:r>
              <a:rPr lang="en-US" dirty="0"/>
              <a:t> Pre- and Post-Uruguay Round Cascading Tariff Structure in Industrial Countries.</a:t>
            </a:r>
          </a:p>
        </p:txBody>
      </p:sp>
    </p:spTree>
    <p:extLst>
      <p:ext uri="{BB962C8B-B14F-4D97-AF65-F5344CB8AC3E}">
        <p14:creationId xmlns:p14="http://schemas.microsoft.com/office/powerpoint/2010/main" val="2303589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Case Study 8-6  Structure of Tariffs on Industrial Products in the United States, the European Union, Japan, and Canada</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3957637" cy="481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60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smtClean="0">
                <a:latin typeface="Palatino Linotype" pitchFamily="18" charset="0"/>
              </a:rPr>
              <a:t>Appendix to Chapter 8</a:t>
            </a:r>
          </a:p>
        </p:txBody>
      </p:sp>
      <p:sp>
        <p:nvSpPr>
          <p:cNvPr id="14339" name="Content Placeholder 2"/>
          <p:cNvSpPr>
            <a:spLocks noGrp="1"/>
          </p:cNvSpPr>
          <p:nvPr>
            <p:ph idx="1"/>
          </p:nvPr>
        </p:nvSpPr>
        <p:spPr/>
        <p:txBody>
          <a:bodyPr/>
          <a:lstStyle/>
          <a:p>
            <a:pPr>
              <a:lnSpc>
                <a:spcPct val="90000"/>
              </a:lnSpc>
              <a:spcBef>
                <a:spcPct val="50000"/>
              </a:spcBef>
            </a:pPr>
            <a:r>
              <a:rPr lang="en-US" dirty="0" smtClean="0"/>
              <a:t>Partial Equilibrium Effects of a Tariff in a Large Nation</a:t>
            </a:r>
          </a:p>
          <a:p>
            <a:pPr>
              <a:lnSpc>
                <a:spcPct val="90000"/>
              </a:lnSpc>
              <a:spcBef>
                <a:spcPct val="50000"/>
              </a:spcBef>
            </a:pPr>
            <a:r>
              <a:rPr lang="en-US" dirty="0" smtClean="0"/>
              <a:t>The Stolper-Samuelson Theorem Graphically</a:t>
            </a:r>
          </a:p>
          <a:p>
            <a:pPr>
              <a:lnSpc>
                <a:spcPct val="90000"/>
              </a:lnSpc>
              <a:spcBef>
                <a:spcPct val="50000"/>
              </a:spcBef>
            </a:pPr>
            <a:r>
              <a:rPr lang="en-US" dirty="0" smtClean="0"/>
              <a:t>The Metzler Paradox</a:t>
            </a:r>
          </a:p>
          <a:p>
            <a:pPr>
              <a:lnSpc>
                <a:spcPct val="90000"/>
              </a:lnSpc>
              <a:spcBef>
                <a:spcPct val="50000"/>
              </a:spcBef>
            </a:pPr>
            <a:r>
              <a:rPr lang="en-US" dirty="0" smtClean="0"/>
              <a:t>Short-Run Effect of Tariff on Factors’ Income</a:t>
            </a:r>
          </a:p>
          <a:p>
            <a:pPr>
              <a:lnSpc>
                <a:spcPct val="90000"/>
              </a:lnSpc>
              <a:spcBef>
                <a:spcPct val="50000"/>
              </a:spcBef>
            </a:pPr>
            <a:r>
              <a:rPr lang="en-US" dirty="0" smtClean="0"/>
              <a:t>Measurement of the Optimum Tariff</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sp>
        <p:nvSpPr>
          <p:cNvPr id="22532" name="Text Box 4"/>
          <p:cNvSpPr txBox="1">
            <a:spLocks noChangeArrowheads="1"/>
          </p:cNvSpPr>
          <p:nvPr/>
        </p:nvSpPr>
        <p:spPr bwMode="auto">
          <a:xfrm>
            <a:off x="228600" y="4706938"/>
            <a:ext cx="8686800" cy="7127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8-8</a:t>
            </a:r>
            <a:r>
              <a:rPr lang="en-US" dirty="0"/>
              <a:t> Partial Equilibrium Effects of a Tariff</a:t>
            </a:r>
          </a:p>
          <a:p>
            <a:pPr algn="ctr">
              <a:lnSpc>
                <a:spcPct val="30000"/>
              </a:lnSpc>
              <a:spcBef>
                <a:spcPct val="50000"/>
              </a:spcBef>
            </a:pPr>
            <a:r>
              <a:rPr lang="en-US" dirty="0"/>
              <a:t> in a Large Nation.</a:t>
            </a:r>
          </a:p>
        </p:txBody>
      </p:sp>
      <p:pic>
        <p:nvPicPr>
          <p:cNvPr id="22533" name="Picture 6" descr="08_08/w66a.jpg                                                 000445B3&#10;CS1-Vol.04                     B95464D4:"/>
          <p:cNvPicPr preferRelativeResize="0">
            <a:picLocks noChangeAspect="1" noChangeArrowheads="1"/>
          </p:cNvPicPr>
          <p:nvPr/>
        </p:nvPicPr>
        <p:blipFill>
          <a:blip r:embed="rId2" cstate="print"/>
          <a:srcRect/>
          <a:stretch>
            <a:fillRect/>
          </a:stretch>
        </p:blipFill>
        <p:spPr bwMode="auto">
          <a:xfrm>
            <a:off x="176213" y="1524000"/>
            <a:ext cx="8778875" cy="2760663"/>
          </a:xfrm>
          <a:prstGeom prst="rect">
            <a:avLst/>
          </a:prstGeom>
          <a:noFill/>
          <a:ln w="9525">
            <a:noFill/>
            <a:miter lim="800000"/>
            <a:headEnd/>
            <a:tailEnd/>
          </a:ln>
        </p:spPr>
      </p:pic>
      <p:sp>
        <p:nvSpPr>
          <p:cNvPr id="22534" name="Text Box 8"/>
          <p:cNvSpPr txBox="1">
            <a:spLocks noChangeArrowheads="1"/>
          </p:cNvSpPr>
          <p:nvPr/>
        </p:nvSpPr>
        <p:spPr bwMode="auto">
          <a:xfrm>
            <a:off x="6115050" y="4267200"/>
            <a:ext cx="2724150" cy="336550"/>
          </a:xfrm>
          <a:prstGeom prst="rect">
            <a:avLst/>
          </a:prstGeom>
          <a:noFill/>
          <a:ln w="9525">
            <a:noFill/>
            <a:miter lim="800000"/>
            <a:headEnd/>
            <a:tailEnd/>
          </a:ln>
        </p:spPr>
        <p:txBody>
          <a:bodyPr wrap="none">
            <a:spAutoFit/>
          </a:bodyPr>
          <a:lstStyle/>
          <a:p>
            <a:r>
              <a:rPr lang="en-US" sz="1600" dirty="0"/>
              <a:t>(Figure continues on next slide)</a:t>
            </a:r>
            <a:endParaRPr lang="en-US" dirty="0"/>
          </a:p>
        </p:txBody>
      </p:sp>
      <p:sp>
        <p:nvSpPr>
          <p:cNvPr id="7"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23556" name="Picture 8" descr="08_08/w66b.jpg                                                 000445B3&#10;CS1-Vol.04                     B95464D4:"/>
          <p:cNvPicPr preferRelativeResize="0">
            <a:picLocks noChangeAspect="1" noChangeArrowheads="1"/>
          </p:cNvPicPr>
          <p:nvPr/>
        </p:nvPicPr>
        <p:blipFill>
          <a:blip r:embed="rId2" cstate="print"/>
          <a:srcRect/>
          <a:stretch>
            <a:fillRect/>
          </a:stretch>
        </p:blipFill>
        <p:spPr bwMode="auto">
          <a:xfrm>
            <a:off x="404813" y="381000"/>
            <a:ext cx="8350250" cy="5229225"/>
          </a:xfrm>
          <a:prstGeom prst="rect">
            <a:avLst/>
          </a:prstGeom>
          <a:noFill/>
          <a:ln w="9525">
            <a:noFill/>
            <a:miter lim="800000"/>
            <a:headEnd/>
            <a:tailEnd/>
          </a:ln>
        </p:spPr>
      </p:pic>
      <p:sp>
        <p:nvSpPr>
          <p:cNvPr id="23557" name="Text Box 9"/>
          <p:cNvSpPr txBox="1">
            <a:spLocks noChangeArrowheads="1"/>
          </p:cNvSpPr>
          <p:nvPr/>
        </p:nvSpPr>
        <p:spPr bwMode="auto">
          <a:xfrm>
            <a:off x="228600" y="574516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8-8</a:t>
            </a:r>
            <a:r>
              <a:rPr lang="en-US" dirty="0"/>
              <a:t> (continued)</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sp>
        <p:nvSpPr>
          <p:cNvPr id="24580" name="Text Box 4"/>
          <p:cNvSpPr txBox="1">
            <a:spLocks noChangeArrowheads="1"/>
          </p:cNvSpPr>
          <p:nvPr/>
        </p:nvSpPr>
        <p:spPr bwMode="auto">
          <a:xfrm>
            <a:off x="228600" y="585946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8-9</a:t>
            </a:r>
            <a:r>
              <a:rPr lang="en-US" dirty="0"/>
              <a:t> The Stolper-Samuelson Theorem Graphically.</a:t>
            </a:r>
          </a:p>
        </p:txBody>
      </p:sp>
      <p:pic>
        <p:nvPicPr>
          <p:cNvPr id="24581" name="Picture 5" descr="&#10;08_09/w67.jpg                                                  000445B3&#10;CS1-Vol.04                     B95464D4:"/>
          <p:cNvPicPr preferRelativeResize="0">
            <a:picLocks noChangeAspect="1" noChangeArrowheads="1"/>
          </p:cNvPicPr>
          <p:nvPr/>
        </p:nvPicPr>
        <p:blipFill>
          <a:blip r:embed="rId2" cstate="print"/>
          <a:srcRect/>
          <a:stretch>
            <a:fillRect/>
          </a:stretch>
        </p:blipFill>
        <p:spPr bwMode="auto">
          <a:xfrm>
            <a:off x="2838450" y="381000"/>
            <a:ext cx="3467100" cy="5348288"/>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pic>
        <p:nvPicPr>
          <p:cNvPr id="25604" name="Picture 5" descr="&#10;08_10/w68.jpg                                                  000445B3&#10;CS1-Vol.04                     B95464D4:"/>
          <p:cNvPicPr preferRelativeResize="0">
            <a:picLocks noChangeAspect="1" noChangeArrowheads="1"/>
          </p:cNvPicPr>
          <p:nvPr/>
        </p:nvPicPr>
        <p:blipFill>
          <a:blip r:embed="rId2" cstate="print"/>
          <a:srcRect/>
          <a:stretch>
            <a:fillRect/>
          </a:stretch>
        </p:blipFill>
        <p:spPr bwMode="auto">
          <a:xfrm>
            <a:off x="422275" y="1027113"/>
            <a:ext cx="8297863" cy="4037012"/>
          </a:xfrm>
          <a:prstGeom prst="rect">
            <a:avLst/>
          </a:prstGeom>
          <a:noFill/>
          <a:ln w="9525">
            <a:noFill/>
            <a:miter lim="800000"/>
            <a:headEnd/>
            <a:tailEnd/>
          </a:ln>
        </p:spPr>
      </p:pic>
      <p:sp>
        <p:nvSpPr>
          <p:cNvPr id="25605" name="Text Box 6"/>
          <p:cNvSpPr txBox="1">
            <a:spLocks noChangeArrowheads="1"/>
          </p:cNvSpPr>
          <p:nvPr/>
        </p:nvSpPr>
        <p:spPr bwMode="auto">
          <a:xfrm>
            <a:off x="228600" y="521811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8-10</a:t>
            </a:r>
            <a:r>
              <a:rPr lang="en-US" dirty="0"/>
              <a:t> The Metzler Paradox.</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
        <p:nvSpPr>
          <p:cNvPr id="26627"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sp>
        <p:nvSpPr>
          <p:cNvPr id="26628" name="Text Box 4"/>
          <p:cNvSpPr txBox="1">
            <a:spLocks noChangeArrowheads="1"/>
          </p:cNvSpPr>
          <p:nvPr/>
        </p:nvSpPr>
        <p:spPr bwMode="auto">
          <a:xfrm>
            <a:off x="228600" y="5105400"/>
            <a:ext cx="8686800" cy="420688"/>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8-11</a:t>
            </a:r>
            <a:r>
              <a:rPr lang="en-US" dirty="0"/>
              <a:t> Short-Run Effect of Tariff on Factors’ Income.</a:t>
            </a:r>
          </a:p>
        </p:txBody>
      </p:sp>
      <p:pic>
        <p:nvPicPr>
          <p:cNvPr id="26629" name="Picture 5" descr="&#10;08_11/w69.jpg                                                  000445B3&#10;CS1-Vol.04                     B95464D4:"/>
          <p:cNvPicPr>
            <a:picLocks noChangeAspect="1" noChangeArrowheads="1"/>
          </p:cNvPicPr>
          <p:nvPr/>
        </p:nvPicPr>
        <p:blipFill>
          <a:blip r:embed="rId2" cstate="print"/>
          <a:srcRect/>
          <a:stretch>
            <a:fillRect/>
          </a:stretch>
        </p:blipFill>
        <p:spPr bwMode="auto">
          <a:xfrm>
            <a:off x="1776413" y="1089025"/>
            <a:ext cx="5591175"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
        <p:nvSpPr>
          <p:cNvPr id="27651"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dirty="0"/>
          </a:p>
        </p:txBody>
      </p:sp>
      <p:sp>
        <p:nvSpPr>
          <p:cNvPr id="27652" name="Text Box 4"/>
          <p:cNvSpPr txBox="1">
            <a:spLocks noChangeArrowheads="1"/>
          </p:cNvSpPr>
          <p:nvPr/>
        </p:nvSpPr>
        <p:spPr bwMode="auto">
          <a:xfrm>
            <a:off x="228600" y="582771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b="1" dirty="0"/>
              <a:t>FIGURE 8-12</a:t>
            </a:r>
            <a:r>
              <a:rPr lang="en-US" dirty="0"/>
              <a:t> Measurement of the Optimum Tariff.</a:t>
            </a:r>
          </a:p>
        </p:txBody>
      </p:sp>
      <p:pic>
        <p:nvPicPr>
          <p:cNvPr id="27653" name="Picture 5" descr="&#10;08_12/w70.jpg                                                  000445B3&#10;CS1-Vol.04                     B95464D4:"/>
          <p:cNvPicPr preferRelativeResize="0">
            <a:picLocks noChangeAspect="1" noChangeArrowheads="1"/>
          </p:cNvPicPr>
          <p:nvPr/>
        </p:nvPicPr>
        <p:blipFill>
          <a:blip r:embed="rId2" cstate="print"/>
          <a:srcRect/>
          <a:stretch>
            <a:fillRect/>
          </a:stretch>
        </p:blipFill>
        <p:spPr bwMode="auto">
          <a:xfrm>
            <a:off x="1673225" y="363538"/>
            <a:ext cx="5803900" cy="534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Copyright 2013 John Wiley &amp; Sons, Inc</a:t>
            </a:r>
            <a:r>
              <a:rPr lang="en-US" sz="1800" dirty="0" smtClean="0"/>
              <a:t>.</a:t>
            </a:r>
          </a:p>
          <a:p>
            <a:pPr marL="0" indent="0">
              <a:buNone/>
            </a:pPr>
            <a:endParaRPr lang="en-US" dirty="0"/>
          </a:p>
          <a:p>
            <a:r>
              <a:rPr lang="en-US" sz="1800" dirty="0"/>
              <a:t>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herein.</a:t>
            </a:r>
          </a:p>
          <a:p>
            <a:endParaRPr lang="en-US" dirty="0"/>
          </a:p>
        </p:txBody>
      </p:sp>
      <p:sp>
        <p:nvSpPr>
          <p:cNvPr id="4" name="Footer Placeholder 3"/>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spTree>
    <p:extLst>
      <p:ext uri="{BB962C8B-B14F-4D97-AF65-F5344CB8AC3E}">
        <p14:creationId xmlns:p14="http://schemas.microsoft.com/office/powerpoint/2010/main" val="165449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p:txBody>
          <a:bodyPr/>
          <a:lstStyle/>
          <a:p>
            <a:r>
              <a:rPr lang="en-US" b="1" dirty="0"/>
              <a:t>Import vs. export tariffs</a:t>
            </a:r>
          </a:p>
          <a:p>
            <a:pPr lvl="1"/>
            <a:r>
              <a:rPr lang="en-US" sz="2800" dirty="0"/>
              <a:t>An </a:t>
            </a:r>
            <a:r>
              <a:rPr lang="en-US" sz="2800" b="1" dirty="0"/>
              <a:t>import tariff </a:t>
            </a:r>
            <a:r>
              <a:rPr lang="en-US" sz="2800" dirty="0"/>
              <a:t>is </a:t>
            </a:r>
            <a:r>
              <a:rPr lang="en-US" sz="2800" dirty="0" smtClean="0"/>
              <a:t>a tax or duty levied on </a:t>
            </a:r>
            <a:r>
              <a:rPr lang="en-US" sz="2800" dirty="0"/>
              <a:t>imported </a:t>
            </a:r>
            <a:r>
              <a:rPr lang="en-US" sz="2800" dirty="0" smtClean="0"/>
              <a:t>commodities. </a:t>
            </a:r>
            <a:endParaRPr lang="en-US" sz="2800" dirty="0"/>
          </a:p>
          <a:p>
            <a:pPr lvl="2"/>
            <a:r>
              <a:rPr lang="en-US" sz="2400" dirty="0"/>
              <a:t>This is the most common form of tariff.</a:t>
            </a:r>
          </a:p>
          <a:p>
            <a:pPr lvl="2"/>
            <a:endParaRPr lang="en-US" sz="2400" dirty="0"/>
          </a:p>
          <a:p>
            <a:pPr lvl="1"/>
            <a:r>
              <a:rPr lang="en-US" sz="2800" dirty="0"/>
              <a:t>An </a:t>
            </a:r>
            <a:r>
              <a:rPr lang="en-US" sz="2800" b="1" dirty="0"/>
              <a:t>export tariff </a:t>
            </a:r>
            <a:r>
              <a:rPr lang="en-US" sz="2800" dirty="0"/>
              <a:t>is a tax on exported </a:t>
            </a:r>
            <a:r>
              <a:rPr lang="en-US" sz="2800" dirty="0" smtClean="0"/>
              <a:t>commodities.</a:t>
            </a:r>
            <a:endParaRPr lang="en-US" sz="2800" dirty="0"/>
          </a:p>
          <a:p>
            <a:pPr lvl="2"/>
            <a:r>
              <a:rPr lang="en-US" sz="2400" dirty="0" smtClean="0"/>
              <a:t>Prohibited by the U.S. Constitution, but occasionally </a:t>
            </a:r>
            <a:r>
              <a:rPr lang="en-US" sz="2400" dirty="0"/>
              <a:t>practiced in developing countries to generate government revenue.</a:t>
            </a:r>
          </a:p>
        </p:txBody>
      </p:sp>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Introduction</a:t>
            </a:r>
          </a:p>
        </p:txBody>
      </p:sp>
      <p:sp>
        <p:nvSpPr>
          <p:cNvPr id="2" name="Footer Placeholder 1"/>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body" idx="1"/>
          </p:nvPr>
        </p:nvSpPr>
        <p:spPr/>
        <p:txBody>
          <a:bodyPr/>
          <a:lstStyle/>
          <a:p>
            <a:r>
              <a:rPr lang="en-US" b="1" dirty="0">
                <a:solidFill>
                  <a:srgbClr val="C0C0C0"/>
                </a:solidFill>
              </a:rPr>
              <a:t>Import vs. export tariffs</a:t>
            </a:r>
          </a:p>
          <a:p>
            <a:r>
              <a:rPr lang="en-US" b="1" dirty="0"/>
              <a:t>Ad valorem tariff</a:t>
            </a:r>
          </a:p>
          <a:p>
            <a:pPr lvl="1"/>
            <a:r>
              <a:rPr lang="en-US" sz="2800" dirty="0"/>
              <a:t>A fixed percentage </a:t>
            </a:r>
            <a:r>
              <a:rPr lang="en-US" sz="2800" dirty="0" smtClean="0"/>
              <a:t>on </a:t>
            </a:r>
            <a:r>
              <a:rPr lang="en-US" sz="2800" dirty="0"/>
              <a:t>the </a:t>
            </a:r>
            <a:r>
              <a:rPr lang="en-US" sz="2800" dirty="0" smtClean="0"/>
              <a:t>value of the traded </a:t>
            </a:r>
            <a:r>
              <a:rPr lang="en-US" sz="2800" dirty="0"/>
              <a:t>commodity.</a:t>
            </a:r>
          </a:p>
        </p:txBody>
      </p:sp>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Introduction</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1"/>
          </p:nvPr>
        </p:nvSpPr>
        <p:spPr/>
        <p:txBody>
          <a:bodyPr/>
          <a:lstStyle/>
          <a:p>
            <a:r>
              <a:rPr lang="en-US" b="1" dirty="0">
                <a:solidFill>
                  <a:srgbClr val="C0C0C0"/>
                </a:solidFill>
              </a:rPr>
              <a:t>Import vs. export tariffs</a:t>
            </a:r>
          </a:p>
          <a:p>
            <a:r>
              <a:rPr lang="en-US" b="1" dirty="0">
                <a:solidFill>
                  <a:srgbClr val="C0C0C0"/>
                </a:solidFill>
              </a:rPr>
              <a:t>Ad valorem tariff</a:t>
            </a:r>
          </a:p>
          <a:p>
            <a:r>
              <a:rPr lang="en-US" b="1" dirty="0"/>
              <a:t>Specific tariff</a:t>
            </a:r>
          </a:p>
          <a:p>
            <a:pPr lvl="1"/>
            <a:r>
              <a:rPr lang="en-US" sz="2800" dirty="0"/>
              <a:t>A fixed sum </a:t>
            </a:r>
            <a:r>
              <a:rPr lang="en-US" sz="2800" dirty="0" smtClean="0"/>
              <a:t>per physical unit </a:t>
            </a:r>
            <a:r>
              <a:rPr lang="en-US" sz="2800" dirty="0"/>
              <a:t>of a traded commodity.</a:t>
            </a:r>
          </a:p>
        </p:txBody>
      </p:sp>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Introduction</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p:txBody>
          <a:bodyPr/>
          <a:lstStyle/>
          <a:p>
            <a:r>
              <a:rPr lang="en-US" b="1" dirty="0">
                <a:solidFill>
                  <a:srgbClr val="C0C0C0"/>
                </a:solidFill>
              </a:rPr>
              <a:t>Import vs. export tariffs</a:t>
            </a:r>
          </a:p>
          <a:p>
            <a:r>
              <a:rPr lang="en-US" b="1" dirty="0">
                <a:solidFill>
                  <a:srgbClr val="C0C0C0"/>
                </a:solidFill>
              </a:rPr>
              <a:t>Ad valorem tariff</a:t>
            </a:r>
          </a:p>
          <a:p>
            <a:r>
              <a:rPr lang="en-US" b="1" dirty="0">
                <a:solidFill>
                  <a:srgbClr val="C0C0C0"/>
                </a:solidFill>
              </a:rPr>
              <a:t>Specific tariff</a:t>
            </a:r>
          </a:p>
          <a:p>
            <a:r>
              <a:rPr lang="en-US" b="1" dirty="0"/>
              <a:t>A compound tariff</a:t>
            </a:r>
          </a:p>
          <a:p>
            <a:pPr lvl="1"/>
            <a:r>
              <a:rPr lang="en-US" sz="2800" dirty="0"/>
              <a:t>A combination of an ad valorem and specific tariff.</a:t>
            </a:r>
          </a:p>
        </p:txBody>
      </p:sp>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Introduction</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p:txBody>
          <a:bodyPr/>
          <a:lstStyle/>
          <a:p>
            <a:r>
              <a:rPr lang="en-US" dirty="0" smtClean="0"/>
              <a:t>Tariffs have been sharply reduced since World War II.</a:t>
            </a:r>
          </a:p>
          <a:p>
            <a:endParaRPr lang="en-US" sz="1400" dirty="0" smtClean="0"/>
          </a:p>
          <a:p>
            <a:r>
              <a:rPr lang="en-US" dirty="0" smtClean="0"/>
              <a:t>Tariffs average 5 percent or less on industrial products in developed nations, but are much higher in developing nations.</a:t>
            </a:r>
            <a:endParaRPr lang="en-US" dirty="0"/>
          </a:p>
        </p:txBody>
      </p:sp>
      <p:sp>
        <p:nvSpPr>
          <p:cNvPr id="7" name="Title 1"/>
          <p:cNvSpPr>
            <a:spLocks noGrp="1"/>
          </p:cNvSpPr>
          <p:nvPr>
            <p:ph type="title"/>
          </p:nvPr>
        </p:nvSpPr>
        <p:spPr>
          <a:xfrm>
            <a:off x="914400" y="277813"/>
            <a:ext cx="7772400" cy="1143000"/>
          </a:xfrm>
        </p:spPr>
        <p:txBody>
          <a:bodyPr/>
          <a:lstStyle/>
          <a:p>
            <a:pPr eaLnBrk="1" hangingPunct="1"/>
            <a:r>
              <a:rPr lang="en-US" sz="2800" b="1" dirty="0" smtClean="0">
                <a:latin typeface="Palatino Linotype" pitchFamily="18" charset="0"/>
              </a:rPr>
              <a:t>Introduction</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b="1" dirty="0" smtClean="0">
                <a:latin typeface="Palatino Linotype" pitchFamily="18" charset="0"/>
              </a:rPr>
              <a:t>Partial Equilibrium Analysis of a Tariff</a:t>
            </a:r>
          </a:p>
        </p:txBody>
      </p:sp>
      <p:sp>
        <p:nvSpPr>
          <p:cNvPr id="10243" name="Content Placeholder 2"/>
          <p:cNvSpPr>
            <a:spLocks noGrp="1"/>
          </p:cNvSpPr>
          <p:nvPr>
            <p:ph idx="1"/>
          </p:nvPr>
        </p:nvSpPr>
        <p:spPr/>
        <p:txBody>
          <a:bodyPr/>
          <a:lstStyle/>
          <a:p>
            <a:pPr eaLnBrk="1" hangingPunct="1"/>
            <a:r>
              <a:rPr lang="en-US" b="1" dirty="0" smtClean="0"/>
              <a:t>Resulting Effects of Tariff</a:t>
            </a:r>
          </a:p>
          <a:p>
            <a:pPr lvl="1" eaLnBrk="1" hangingPunct="1"/>
            <a:r>
              <a:rPr lang="en-US" b="1" dirty="0" smtClean="0"/>
              <a:t>Consumption effect </a:t>
            </a:r>
          </a:p>
          <a:p>
            <a:pPr lvl="1" eaLnBrk="1" hangingPunct="1">
              <a:buNone/>
            </a:pPr>
            <a:r>
              <a:rPr lang="en-US" b="1" dirty="0" smtClean="0"/>
              <a:t>	</a:t>
            </a:r>
            <a:r>
              <a:rPr lang="en-US" sz="2400" dirty="0" smtClean="0"/>
              <a:t>Reduction in domestic consumption</a:t>
            </a:r>
          </a:p>
          <a:p>
            <a:pPr lvl="1" eaLnBrk="1" hangingPunct="1">
              <a:buNone/>
            </a:pPr>
            <a:endParaRPr lang="en-US" sz="800" dirty="0" smtClean="0"/>
          </a:p>
          <a:p>
            <a:pPr lvl="1" eaLnBrk="1" hangingPunct="1"/>
            <a:r>
              <a:rPr lang="en-US" b="1" dirty="0" smtClean="0"/>
              <a:t>Production effect </a:t>
            </a:r>
          </a:p>
          <a:p>
            <a:pPr lvl="1" eaLnBrk="1" hangingPunct="1">
              <a:buNone/>
            </a:pPr>
            <a:r>
              <a:rPr lang="en-US" b="1" dirty="0" smtClean="0"/>
              <a:t>	</a:t>
            </a:r>
            <a:r>
              <a:rPr lang="en-US" sz="2400" dirty="0" smtClean="0"/>
              <a:t>Expansion of domestic production</a:t>
            </a:r>
          </a:p>
          <a:p>
            <a:pPr lvl="1" eaLnBrk="1" hangingPunct="1">
              <a:buNone/>
            </a:pPr>
            <a:endParaRPr lang="en-US" sz="800" dirty="0" smtClean="0"/>
          </a:p>
          <a:p>
            <a:pPr lvl="1" eaLnBrk="1" hangingPunct="1"/>
            <a:r>
              <a:rPr lang="en-US" b="1" dirty="0" smtClean="0"/>
              <a:t>Trade effect </a:t>
            </a:r>
            <a:endParaRPr lang="en-US" dirty="0" smtClean="0"/>
          </a:p>
          <a:p>
            <a:pPr lvl="1" eaLnBrk="1" hangingPunct="1">
              <a:buNone/>
            </a:pPr>
            <a:r>
              <a:rPr lang="en-US" dirty="0" smtClean="0"/>
              <a:t>	</a:t>
            </a:r>
            <a:r>
              <a:rPr lang="en-US" sz="2400" dirty="0" smtClean="0"/>
              <a:t>Decline in imports</a:t>
            </a:r>
          </a:p>
          <a:p>
            <a:pPr lvl="1" eaLnBrk="1" hangingPunct="1">
              <a:buNone/>
            </a:pPr>
            <a:endParaRPr lang="en-US" sz="800" dirty="0" smtClean="0"/>
          </a:p>
          <a:p>
            <a:pPr lvl="1" eaLnBrk="1" hangingPunct="1"/>
            <a:r>
              <a:rPr lang="en-US" b="1" dirty="0" smtClean="0"/>
              <a:t>Revenue effect </a:t>
            </a:r>
            <a:endParaRPr lang="en-US" dirty="0" smtClean="0"/>
          </a:p>
          <a:p>
            <a:pPr lvl="1" eaLnBrk="1" hangingPunct="1">
              <a:buNone/>
            </a:pPr>
            <a:r>
              <a:rPr lang="en-US" dirty="0" smtClean="0"/>
              <a:t>	</a:t>
            </a:r>
            <a:r>
              <a:rPr lang="en-US" sz="2400" dirty="0" smtClean="0"/>
              <a:t>Revenue collected by the government</a:t>
            </a:r>
            <a:endParaRPr lang="en-US" dirty="0" smtClean="0"/>
          </a:p>
          <a:p>
            <a:pPr eaLnBrk="1" hangingPunct="1"/>
            <a:endParaRPr lang="en-US" dirty="0" smtClean="0"/>
          </a:p>
        </p:txBody>
      </p:sp>
      <p:sp>
        <p:nvSpPr>
          <p:cNvPr id="10244"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vato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ayers">
      <a:majorFont>
        <a:latin typeface="ITC Legacy Sans Std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1991</Words>
  <Application>Microsoft Office PowerPoint</Application>
  <PresentationFormat>On-screen Show (4:3)</PresentationFormat>
  <Paragraphs>190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salvatore</vt:lpstr>
      <vt:lpstr>International Economics Tenth Edition</vt:lpstr>
      <vt:lpstr>Learning Goals:</vt:lpstr>
      <vt:lpstr>Introduction</vt:lpstr>
      <vt:lpstr>Introduction</vt:lpstr>
      <vt:lpstr>Introduction</vt:lpstr>
      <vt:lpstr>Introduction</vt:lpstr>
      <vt:lpstr>Introduction</vt:lpstr>
      <vt:lpstr>Introduction</vt:lpstr>
      <vt:lpstr>Partial Equilibrium Analysis of a Tariff</vt:lpstr>
      <vt:lpstr>Partial Equilibrium Analysis of a Tariff</vt:lpstr>
      <vt:lpstr>Partial Equilibrium Analysis of a Tariff</vt:lpstr>
      <vt:lpstr>Partial Equilibrium Analysis of a Tariff</vt:lpstr>
      <vt:lpstr>PowerPoint Presentation</vt:lpstr>
      <vt:lpstr>PowerPoint Presentation</vt:lpstr>
      <vt:lpstr>PowerPoint Presentation</vt:lpstr>
      <vt:lpstr>The Theory of Tariff Structure</vt:lpstr>
      <vt:lpstr>The Theory of Tariff Structure</vt:lpstr>
      <vt:lpstr>The Theory of Tariff Structure</vt:lpstr>
      <vt:lpstr>General Equilibrium Analysis of a Tariff in a Small Country</vt:lpstr>
      <vt:lpstr>PowerPoint Presentation</vt:lpstr>
      <vt:lpstr>General Equilibrium Analysis of a Tariff in a Small Country</vt:lpstr>
      <vt:lpstr>General Equilibrium Analysis of a Tariff in a Large Country</vt:lpstr>
      <vt:lpstr>PowerPoint Presentation</vt:lpstr>
      <vt:lpstr>The Optimum Tariff</vt:lpstr>
      <vt:lpstr>PowerPoint Presentation</vt:lpstr>
      <vt:lpstr>Case Study 8-1  Average Tariff on Nonagricultural Products in Major Developed Countries</vt:lpstr>
      <vt:lpstr>Case Study 8-2  Average Tariffs on Nonagricultural Products in Some Major Developing Countries</vt:lpstr>
      <vt:lpstr>Case Study 8-3  The Welfare Effect of Liberalizing Trade on Some U.S. Products </vt:lpstr>
      <vt:lpstr>Case Study 8-4  The Welfare Effect of Liberalizing Trade on Some EU Products </vt:lpstr>
      <vt:lpstr>Case Study 8-5  Rising Tariff Rates with Degree of Domestic Processing</vt:lpstr>
      <vt:lpstr>Case Study 8-6  Structure of Tariffs on Industrial Products in the United States, the European Union, Japan, and Canada</vt:lpstr>
      <vt:lpstr>Appendix to Chapter 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System_70</dc:creator>
  <cp:lastModifiedBy>Luzzi, Courtney - Hoboken</cp:lastModifiedBy>
  <cp:revision>121</cp:revision>
  <cp:lastPrinted>2003-02-25T18:04:09Z</cp:lastPrinted>
  <dcterms:created xsi:type="dcterms:W3CDTF">2000-10-24T17:08:34Z</dcterms:created>
  <dcterms:modified xsi:type="dcterms:W3CDTF">2013-01-15T15:44:49Z</dcterms:modified>
</cp:coreProperties>
</file>