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8621057-1D4A-4B5E-AE6A-C1D41E1DD11E}" type="datetimeFigureOut">
              <a:rPr lang="ar-EG" smtClean="0"/>
              <a:t>29/12/1439</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146B6B65-5AB7-4A95-A0A3-54CFEEBAC172}" type="slidenum">
              <a:rPr lang="ar-EG" smtClean="0"/>
              <a:t>‹#›</a:t>
            </a:fld>
            <a:endParaRPr lang="ar-EG"/>
          </a:p>
        </p:txBody>
      </p:sp>
    </p:spTree>
    <p:extLst>
      <p:ext uri="{BB962C8B-B14F-4D97-AF65-F5344CB8AC3E}">
        <p14:creationId xmlns:p14="http://schemas.microsoft.com/office/powerpoint/2010/main" val="54296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146B6B65-5AB7-4A95-A0A3-54CFEEBAC172}" type="slidenum">
              <a:rPr lang="ar-EG" smtClean="0"/>
              <a:t>10</a:t>
            </a:fld>
            <a:endParaRPr lang="ar-EG"/>
          </a:p>
        </p:txBody>
      </p:sp>
    </p:spTree>
    <p:extLst>
      <p:ext uri="{BB962C8B-B14F-4D97-AF65-F5344CB8AC3E}">
        <p14:creationId xmlns:p14="http://schemas.microsoft.com/office/powerpoint/2010/main" val="1554887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58A6F10-E77F-4041-B476-425BFFA9D22A}" type="datetimeFigureOut">
              <a:rPr lang="ar-EG" smtClean="0"/>
              <a:t>29/12/1439</a:t>
            </a:fld>
            <a:endParaRPr lang="ar-EG"/>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ar-EG"/>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3946FF2-0117-4036-B937-38ED07191B8F}" type="slidenum">
              <a:rPr lang="ar-EG" smtClean="0"/>
              <a:t>‹#›</a:t>
            </a:fld>
            <a:endParaRPr lang="ar-EG"/>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6107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A6F10-E77F-4041-B476-425BFFA9D22A}" type="datetimeFigureOut">
              <a:rPr lang="ar-EG" smtClean="0"/>
              <a:t>29/12/1439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180567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A6F10-E77F-4041-B476-425BFFA9D22A}" type="datetimeFigureOut">
              <a:rPr lang="ar-EG" smtClean="0"/>
              <a:t>29/12/1439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290442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A6F10-E77F-4041-B476-425BFFA9D22A}" type="datetimeFigureOut">
              <a:rPr lang="ar-EG" smtClean="0"/>
              <a:t>29/12/1439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145298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58A6F10-E77F-4041-B476-425BFFA9D22A}" type="datetimeFigureOut">
              <a:rPr lang="ar-EG" smtClean="0"/>
              <a:t>29/12/1439</a:t>
            </a:fld>
            <a:endParaRPr lang="ar-EG"/>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ar-EG"/>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3946FF2-0117-4036-B937-38ED07191B8F}" type="slidenum">
              <a:rPr lang="ar-EG" smtClean="0"/>
              <a:t>‹#›</a:t>
            </a:fld>
            <a:endParaRPr lang="ar-EG"/>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290626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A6F10-E77F-4041-B476-425BFFA9D22A}" type="datetimeFigureOut">
              <a:rPr lang="ar-EG" smtClean="0"/>
              <a:t>29/12/1439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280676312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A6F10-E77F-4041-B476-425BFFA9D22A}" type="datetimeFigureOut">
              <a:rPr lang="ar-EG" smtClean="0"/>
              <a:t>29/12/1439</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421542379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A6F10-E77F-4041-B476-425BFFA9D22A}" type="datetimeFigureOut">
              <a:rPr lang="ar-EG" smtClean="0"/>
              <a:t>29/12/1439</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306971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A6F10-E77F-4041-B476-425BFFA9D22A}" type="datetimeFigureOut">
              <a:rPr lang="ar-EG" smtClean="0"/>
              <a:t>29/12/1439</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281685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58A6F10-E77F-4041-B476-425BFFA9D22A}" type="datetimeFigureOut">
              <a:rPr lang="ar-EG" smtClean="0"/>
              <a:t>29/12/1439</a:t>
            </a:fld>
            <a:endParaRPr lang="ar-EG"/>
          </a:p>
        </p:txBody>
      </p:sp>
      <p:sp>
        <p:nvSpPr>
          <p:cNvPr id="6" name="Footer Placeholder 5"/>
          <p:cNvSpPr>
            <a:spLocks noGrp="1"/>
          </p:cNvSpPr>
          <p:nvPr>
            <p:ph type="ftr" sz="quarter" idx="11"/>
          </p:nvPr>
        </p:nvSpPr>
        <p:spPr>
          <a:xfrm>
            <a:off x="2103620" y="6375679"/>
            <a:ext cx="3482179" cy="345796"/>
          </a:xfrm>
        </p:spPr>
        <p:txBody>
          <a:bodyPr/>
          <a:lstStyle/>
          <a:p>
            <a:endParaRPr lang="ar-EG"/>
          </a:p>
        </p:txBody>
      </p:sp>
      <p:sp>
        <p:nvSpPr>
          <p:cNvPr id="7" name="Slide Number Placeholder 6"/>
          <p:cNvSpPr>
            <a:spLocks noGrp="1"/>
          </p:cNvSpPr>
          <p:nvPr>
            <p:ph type="sldNum" sz="quarter" idx="12"/>
          </p:nvPr>
        </p:nvSpPr>
        <p:spPr>
          <a:xfrm>
            <a:off x="5691014" y="6375679"/>
            <a:ext cx="1232456" cy="345796"/>
          </a:xfrm>
        </p:spPr>
        <p:txBody>
          <a:bodyPr/>
          <a:lstStyle/>
          <a:p>
            <a:fld id="{A3946FF2-0117-4036-B937-38ED07191B8F}" type="slidenum">
              <a:rPr lang="ar-EG" smtClean="0"/>
              <a:t>‹#›</a:t>
            </a:fld>
            <a:endParaRPr lang="ar-EG"/>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000371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58A6F10-E77F-4041-B476-425BFFA9D22A}" type="datetimeFigureOut">
              <a:rPr lang="ar-EG" smtClean="0"/>
              <a:t>29/12/1439</a:t>
            </a:fld>
            <a:endParaRPr lang="ar-EG"/>
          </a:p>
        </p:txBody>
      </p:sp>
      <p:sp>
        <p:nvSpPr>
          <p:cNvPr id="6" name="Footer Placeholder 5"/>
          <p:cNvSpPr>
            <a:spLocks noGrp="1"/>
          </p:cNvSpPr>
          <p:nvPr>
            <p:ph type="ftr" sz="quarter" idx="11"/>
          </p:nvPr>
        </p:nvSpPr>
        <p:spPr>
          <a:xfrm>
            <a:off x="2103621" y="6375679"/>
            <a:ext cx="3482178" cy="345796"/>
          </a:xfrm>
        </p:spPr>
        <p:txBody>
          <a:bodyPr/>
          <a:lstStyle/>
          <a:p>
            <a:endParaRPr lang="ar-EG"/>
          </a:p>
        </p:txBody>
      </p:sp>
      <p:sp>
        <p:nvSpPr>
          <p:cNvPr id="7" name="Slide Number Placeholder 6"/>
          <p:cNvSpPr>
            <a:spLocks noGrp="1"/>
          </p:cNvSpPr>
          <p:nvPr>
            <p:ph type="sldNum" sz="quarter" idx="12"/>
          </p:nvPr>
        </p:nvSpPr>
        <p:spPr>
          <a:xfrm>
            <a:off x="5687568" y="6375679"/>
            <a:ext cx="1234440" cy="345796"/>
          </a:xfrm>
        </p:spPr>
        <p:txBody>
          <a:bodyPr/>
          <a:lstStyle/>
          <a:p>
            <a:fld id="{A3946FF2-0117-4036-B937-38ED07191B8F}" type="slidenum">
              <a:rPr lang="ar-EG" smtClean="0"/>
              <a:t>‹#›</a:t>
            </a:fld>
            <a:endParaRPr lang="ar-EG"/>
          </a:p>
        </p:txBody>
      </p:sp>
    </p:spTree>
    <p:extLst>
      <p:ext uri="{BB962C8B-B14F-4D97-AF65-F5344CB8AC3E}">
        <p14:creationId xmlns:p14="http://schemas.microsoft.com/office/powerpoint/2010/main" val="188497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58A6F10-E77F-4041-B476-425BFFA9D22A}" type="datetimeFigureOut">
              <a:rPr lang="ar-EG" smtClean="0"/>
              <a:t>29/12/1439</a:t>
            </a:fld>
            <a:endParaRPr lang="ar-EG"/>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ar-EG"/>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3946FF2-0117-4036-B937-38ED07191B8F}" type="slidenum">
              <a:rPr lang="ar-EG" smtClean="0"/>
              <a:t>‹#›</a:t>
            </a:fld>
            <a:endParaRPr lang="ar-EG"/>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80248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r" defTabSz="9144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9144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9144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7251-4F7F-4DB0-878B-FEF0828DD4BE}"/>
              </a:ext>
            </a:extLst>
          </p:cNvPr>
          <p:cNvSpPr>
            <a:spLocks noGrp="1"/>
          </p:cNvSpPr>
          <p:nvPr>
            <p:ph type="ctrTitle"/>
          </p:nvPr>
        </p:nvSpPr>
        <p:spPr>
          <a:xfrm>
            <a:off x="832288" y="1309673"/>
            <a:ext cx="9696375" cy="3625387"/>
          </a:xfrm>
        </p:spPr>
        <p:txBody>
          <a:bodyPr/>
          <a:lstStyle/>
          <a:p>
            <a:pPr marL="457200" indent="-457200" rtl="0"/>
            <a:r>
              <a:rPr lang="en-US" sz="4800" b="1" i="1" dirty="0">
                <a:solidFill>
                  <a:schemeClr val="tx1"/>
                </a:solidFill>
              </a:rPr>
              <a:t>Classic  theories  of</a:t>
            </a:r>
            <a:br>
              <a:rPr lang="en-US" sz="4800" b="1" i="1" dirty="0">
                <a:solidFill>
                  <a:schemeClr val="tx1"/>
                </a:solidFill>
              </a:rPr>
            </a:br>
            <a:r>
              <a:rPr lang="en-US" sz="4800" b="1" i="1" dirty="0">
                <a:solidFill>
                  <a:schemeClr val="tx1"/>
                </a:solidFill>
              </a:rPr>
              <a:t> economic growth and development </a:t>
            </a:r>
            <a:endParaRPr lang="ar-EG" sz="4800" b="1" i="1" dirty="0">
              <a:solidFill>
                <a:schemeClr val="tx1"/>
              </a:solidFill>
            </a:endParaRPr>
          </a:p>
        </p:txBody>
      </p:sp>
      <p:sp>
        <p:nvSpPr>
          <p:cNvPr id="4" name="TextBox 3">
            <a:extLst>
              <a:ext uri="{FF2B5EF4-FFF2-40B4-BE49-F238E27FC236}">
                <a16:creationId xmlns:a16="http://schemas.microsoft.com/office/drawing/2014/main" id="{1759BB95-1CCF-4500-9714-BF9E55714E18}"/>
              </a:ext>
            </a:extLst>
          </p:cNvPr>
          <p:cNvSpPr txBox="1"/>
          <p:nvPr/>
        </p:nvSpPr>
        <p:spPr>
          <a:xfrm>
            <a:off x="8974183" y="744583"/>
            <a:ext cx="1750423" cy="400110"/>
          </a:xfrm>
          <a:prstGeom prst="rect">
            <a:avLst/>
          </a:prstGeom>
          <a:noFill/>
        </p:spPr>
        <p:txBody>
          <a:bodyPr wrap="square" rtlCol="1">
            <a:spAutoFit/>
          </a:bodyPr>
          <a:lstStyle/>
          <a:p>
            <a:r>
              <a:rPr lang="en-US" sz="2000" b="1" dirty="0">
                <a:solidFill>
                  <a:srgbClr val="FF0000"/>
                </a:solidFill>
              </a:rPr>
              <a:t>Chapter 3</a:t>
            </a:r>
            <a:endParaRPr lang="ar-EG" sz="2000" b="1" dirty="0">
              <a:solidFill>
                <a:srgbClr val="FF0000"/>
              </a:solidFill>
            </a:endParaRPr>
          </a:p>
        </p:txBody>
      </p:sp>
    </p:spTree>
    <p:extLst>
      <p:ext uri="{BB962C8B-B14F-4D97-AF65-F5344CB8AC3E}">
        <p14:creationId xmlns:p14="http://schemas.microsoft.com/office/powerpoint/2010/main" val="279969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47B03C-8BA4-40D8-A4D6-EE069FEF513B}"/>
              </a:ext>
            </a:extLst>
          </p:cNvPr>
          <p:cNvSpPr txBox="1"/>
          <p:nvPr/>
        </p:nvSpPr>
        <p:spPr>
          <a:xfrm>
            <a:off x="1565188" y="0"/>
            <a:ext cx="8240306" cy="954107"/>
          </a:xfrm>
          <a:prstGeom prst="rect">
            <a:avLst/>
          </a:prstGeom>
          <a:noFill/>
        </p:spPr>
        <p:txBody>
          <a:bodyPr wrap="square" rtlCol="1">
            <a:spAutoFit/>
          </a:bodyPr>
          <a:lstStyle/>
          <a:p>
            <a:r>
              <a:rPr lang="en-US" sz="2800" b="1" dirty="0">
                <a:solidFill>
                  <a:srgbClr val="FF0000"/>
                </a:solidFill>
              </a:rPr>
              <a:t>The Lewis model of Modern-Sector Growth in a tow -sector surplus-labor Economy </a:t>
            </a:r>
            <a:endParaRPr lang="ar-EG" sz="2800" b="1" dirty="0">
              <a:solidFill>
                <a:srgbClr val="FF0000"/>
              </a:solidFill>
            </a:endParaRPr>
          </a:p>
        </p:txBody>
      </p:sp>
      <p:pic>
        <p:nvPicPr>
          <p:cNvPr id="3" name="Picture 2">
            <a:extLst>
              <a:ext uri="{FF2B5EF4-FFF2-40B4-BE49-F238E27FC236}">
                <a16:creationId xmlns:a16="http://schemas.microsoft.com/office/drawing/2014/main" id="{6EDEB326-227E-4D90-B89B-F486A4B8647C}"/>
              </a:ext>
            </a:extLst>
          </p:cNvPr>
          <p:cNvPicPr>
            <a:picLocks noChangeAspect="1"/>
          </p:cNvPicPr>
          <p:nvPr/>
        </p:nvPicPr>
        <p:blipFill>
          <a:blip r:embed="rId3"/>
          <a:stretch>
            <a:fillRect/>
          </a:stretch>
        </p:blipFill>
        <p:spPr>
          <a:xfrm>
            <a:off x="1241971" y="1071673"/>
            <a:ext cx="9708058" cy="5655699"/>
          </a:xfrm>
          <a:prstGeom prst="rect">
            <a:avLst/>
          </a:prstGeom>
        </p:spPr>
      </p:pic>
    </p:spTree>
    <p:extLst>
      <p:ext uri="{BB962C8B-B14F-4D97-AF65-F5344CB8AC3E}">
        <p14:creationId xmlns:p14="http://schemas.microsoft.com/office/powerpoint/2010/main" val="2881551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99DD0-4C7C-4922-B4FD-6EB41C35484C}"/>
              </a:ext>
            </a:extLst>
          </p:cNvPr>
          <p:cNvSpPr>
            <a:spLocks noGrp="1"/>
          </p:cNvSpPr>
          <p:nvPr>
            <p:ph type="title"/>
          </p:nvPr>
        </p:nvSpPr>
        <p:spPr>
          <a:xfrm>
            <a:off x="1006839" y="147254"/>
            <a:ext cx="10178322" cy="1015341"/>
          </a:xfrm>
        </p:spPr>
        <p:txBody>
          <a:bodyPr/>
          <a:lstStyle/>
          <a:p>
            <a:r>
              <a:rPr lang="en-US" dirty="0">
                <a:solidFill>
                  <a:srgbClr val="FF0000"/>
                </a:solidFill>
              </a:rPr>
              <a:t>Criticisms of the Lewis Model</a:t>
            </a:r>
            <a:endParaRPr lang="ar-EG" dirty="0">
              <a:solidFill>
                <a:srgbClr val="FF0000"/>
              </a:solidFill>
            </a:endParaRPr>
          </a:p>
        </p:txBody>
      </p:sp>
      <p:sp>
        <p:nvSpPr>
          <p:cNvPr id="3" name="Content Placeholder 2">
            <a:extLst>
              <a:ext uri="{FF2B5EF4-FFF2-40B4-BE49-F238E27FC236}">
                <a16:creationId xmlns:a16="http://schemas.microsoft.com/office/drawing/2014/main" id="{4A9A62E7-B0F2-42DE-BCE7-5B0A4360DA34}"/>
              </a:ext>
            </a:extLst>
          </p:cNvPr>
          <p:cNvSpPr>
            <a:spLocks noGrp="1"/>
          </p:cNvSpPr>
          <p:nvPr>
            <p:ph idx="1"/>
          </p:nvPr>
        </p:nvSpPr>
        <p:spPr>
          <a:xfrm>
            <a:off x="1006839" y="1162595"/>
            <a:ext cx="10178322" cy="5273831"/>
          </a:xfrm>
        </p:spPr>
        <p:txBody>
          <a:bodyPr>
            <a:normAutofit fontScale="92500"/>
          </a:bodyPr>
          <a:lstStyle/>
          <a:p>
            <a:pPr marL="457200" indent="-457200" algn="l" rtl="0">
              <a:buFont typeface="+mj-lt"/>
              <a:buAutoNum type="alphaUcPeriod"/>
            </a:pPr>
            <a:r>
              <a:rPr lang="en-US" sz="2800" b="1" dirty="0">
                <a:solidFill>
                  <a:srgbClr val="FF0000"/>
                </a:solidFill>
              </a:rPr>
              <a:t>First</a:t>
            </a:r>
            <a:r>
              <a:rPr lang="en-US" sz="2800" b="1" dirty="0">
                <a:solidFill>
                  <a:schemeClr val="tx1"/>
                </a:solidFill>
              </a:rPr>
              <a:t>, the model implicitly assumes that the rate of labor transfer and employment creation in the modern sector is proportional to the rate of model sector capital accumulation.</a:t>
            </a:r>
          </a:p>
          <a:p>
            <a:pPr marL="457200" indent="-457200" algn="l" rtl="0">
              <a:buFont typeface="+mj-lt"/>
              <a:buAutoNum type="alphaUcPeriod"/>
            </a:pPr>
            <a:r>
              <a:rPr lang="en-US" sz="2800" b="1" dirty="0">
                <a:solidFill>
                  <a:srgbClr val="FF0000"/>
                </a:solidFill>
              </a:rPr>
              <a:t>The second </a:t>
            </a:r>
            <a:r>
              <a:rPr lang="en-US" sz="2800" b="1" dirty="0">
                <a:solidFill>
                  <a:schemeClr val="tx1"/>
                </a:solidFill>
              </a:rPr>
              <a:t>questionable assumption of the Lewis model is the notion that surplus labor exists in rural areas while there is full employment in the urban areas.</a:t>
            </a:r>
          </a:p>
          <a:p>
            <a:pPr marL="457200" indent="-457200" algn="l" rtl="0">
              <a:buFont typeface="+mj-lt"/>
              <a:buAutoNum type="alphaUcPeriod"/>
            </a:pPr>
            <a:r>
              <a:rPr lang="en-US" sz="2800" b="1" dirty="0">
                <a:solidFill>
                  <a:srgbClr val="FF0000"/>
                </a:solidFill>
              </a:rPr>
              <a:t>The third </a:t>
            </a:r>
            <a:r>
              <a:rPr lang="en-US" sz="2800" b="1" dirty="0">
                <a:solidFill>
                  <a:schemeClr val="tx1"/>
                </a:solidFill>
              </a:rPr>
              <a:t>dubious assumption is the notion of a competitive modern sector labor market that guarantees the continued existence of constant real urban wages  up to the point where the supply of rural surplus labor is exhausted.  </a:t>
            </a:r>
            <a:endParaRPr lang="ar-EG" sz="2800" b="1" dirty="0">
              <a:solidFill>
                <a:schemeClr val="tx1"/>
              </a:solidFill>
            </a:endParaRPr>
          </a:p>
        </p:txBody>
      </p:sp>
    </p:spTree>
    <p:extLst>
      <p:ext uri="{BB962C8B-B14F-4D97-AF65-F5344CB8AC3E}">
        <p14:creationId xmlns:p14="http://schemas.microsoft.com/office/powerpoint/2010/main" val="28596846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19751F-761C-4C8A-A57C-784009DC72E9}"/>
              </a:ext>
            </a:extLst>
          </p:cNvPr>
          <p:cNvSpPr>
            <a:spLocks noGrp="1"/>
          </p:cNvSpPr>
          <p:nvPr>
            <p:ph idx="1"/>
          </p:nvPr>
        </p:nvSpPr>
        <p:spPr>
          <a:xfrm>
            <a:off x="837022" y="104505"/>
            <a:ext cx="10178322" cy="2076993"/>
          </a:xfrm>
        </p:spPr>
        <p:txBody>
          <a:bodyPr>
            <a:normAutofit/>
          </a:bodyPr>
          <a:lstStyle/>
          <a:p>
            <a:pPr marL="0" indent="0" algn="l">
              <a:buNone/>
            </a:pPr>
            <a:r>
              <a:rPr lang="en-US" sz="3200" b="1" dirty="0">
                <a:solidFill>
                  <a:schemeClr val="tx1"/>
                </a:solidFill>
              </a:rPr>
              <a:t>3.3</a:t>
            </a:r>
            <a:r>
              <a:rPr lang="en-US" sz="3200" b="1" dirty="0">
                <a:solidFill>
                  <a:srgbClr val="FF0000"/>
                </a:solidFill>
              </a:rPr>
              <a:t> Structural change and pattern of development</a:t>
            </a:r>
          </a:p>
          <a:p>
            <a:pPr marL="0" indent="0" algn="l">
              <a:buNone/>
            </a:pPr>
            <a:endParaRPr lang="en-US" sz="3200" b="1" dirty="0">
              <a:solidFill>
                <a:srgbClr val="FF0000"/>
              </a:solidFill>
            </a:endParaRPr>
          </a:p>
          <a:p>
            <a:pPr marL="0" indent="0" algn="l">
              <a:buNone/>
            </a:pPr>
            <a:r>
              <a:rPr lang="en-US" sz="3200" b="1" dirty="0">
                <a:solidFill>
                  <a:schemeClr val="tx1"/>
                </a:solidFill>
              </a:rPr>
              <a:t>3.4 </a:t>
            </a:r>
            <a:r>
              <a:rPr lang="en-US" sz="3200" b="1" dirty="0">
                <a:solidFill>
                  <a:srgbClr val="FF0000"/>
                </a:solidFill>
              </a:rPr>
              <a:t>The International-Dependence Revolution  </a:t>
            </a:r>
            <a:endParaRPr lang="ar-EG" sz="3200" b="1" dirty="0">
              <a:solidFill>
                <a:srgbClr val="FF0000"/>
              </a:solidFill>
            </a:endParaRPr>
          </a:p>
        </p:txBody>
      </p:sp>
      <p:sp>
        <p:nvSpPr>
          <p:cNvPr id="4" name="TextBox 3">
            <a:extLst>
              <a:ext uri="{FF2B5EF4-FFF2-40B4-BE49-F238E27FC236}">
                <a16:creationId xmlns:a16="http://schemas.microsoft.com/office/drawing/2014/main" id="{4300D1B1-124C-4EFE-B72A-D16B7818261E}"/>
              </a:ext>
            </a:extLst>
          </p:cNvPr>
          <p:cNvSpPr txBox="1"/>
          <p:nvPr/>
        </p:nvSpPr>
        <p:spPr>
          <a:xfrm>
            <a:off x="837022" y="2181498"/>
            <a:ext cx="11154681" cy="2862322"/>
          </a:xfrm>
          <a:prstGeom prst="rect">
            <a:avLst/>
          </a:prstGeom>
          <a:noFill/>
        </p:spPr>
        <p:txBody>
          <a:bodyPr wrap="square" rtlCol="1">
            <a:spAutoFit/>
          </a:bodyPr>
          <a:lstStyle/>
          <a:p>
            <a:r>
              <a:rPr lang="en-US" sz="3600" dirty="0"/>
              <a:t>Essentially, international-dependence models view developing countries as beset by institutional,  political, and economic rigidities, Both domestic and international, and caught up in a dependence and dominance relationship with rich countries.</a:t>
            </a:r>
            <a:endParaRPr lang="ar-EG" sz="3600" dirty="0"/>
          </a:p>
        </p:txBody>
      </p:sp>
    </p:spTree>
    <p:extLst>
      <p:ext uri="{BB962C8B-B14F-4D97-AF65-F5344CB8AC3E}">
        <p14:creationId xmlns:p14="http://schemas.microsoft.com/office/powerpoint/2010/main" val="40907298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922FF-65B7-4D02-BB8E-D23F25EC6C78}"/>
              </a:ext>
            </a:extLst>
          </p:cNvPr>
          <p:cNvSpPr>
            <a:spLocks noGrp="1"/>
          </p:cNvSpPr>
          <p:nvPr>
            <p:ph idx="1"/>
          </p:nvPr>
        </p:nvSpPr>
        <p:spPr>
          <a:xfrm>
            <a:off x="857794" y="1058091"/>
            <a:ext cx="10476411" cy="5016790"/>
          </a:xfrm>
        </p:spPr>
        <p:txBody>
          <a:bodyPr>
            <a:normAutofit/>
          </a:bodyPr>
          <a:lstStyle/>
          <a:p>
            <a:pPr marL="514350" indent="-514350" algn="l" rtl="0">
              <a:buClr>
                <a:srgbClr val="FF0000"/>
              </a:buClr>
              <a:buFont typeface="+mj-lt"/>
              <a:buAutoNum type="arabicPeriod"/>
            </a:pPr>
            <a:r>
              <a:rPr lang="en-US" sz="3200" b="1" dirty="0">
                <a:solidFill>
                  <a:schemeClr val="tx1"/>
                </a:solidFill>
              </a:rPr>
              <a:t>linear-stage theories </a:t>
            </a:r>
          </a:p>
          <a:p>
            <a:pPr marL="514350" indent="-514350" algn="l" rtl="0">
              <a:buClr>
                <a:srgbClr val="FF0000"/>
              </a:buClr>
              <a:buFont typeface="+mj-lt"/>
              <a:buAutoNum type="arabicPeriod"/>
            </a:pPr>
            <a:r>
              <a:rPr lang="en-US" sz="3200" b="1" dirty="0">
                <a:solidFill>
                  <a:schemeClr val="tx1"/>
                </a:solidFill>
              </a:rPr>
              <a:t>structural-change models</a:t>
            </a:r>
          </a:p>
          <a:p>
            <a:pPr marL="514350" indent="-514350" algn="l" rtl="0">
              <a:buClr>
                <a:srgbClr val="FF0000"/>
              </a:buClr>
              <a:buFont typeface="+mj-lt"/>
              <a:buAutoNum type="arabicPeriod"/>
            </a:pPr>
            <a:r>
              <a:rPr lang="en-US" sz="3200" b="1" dirty="0">
                <a:solidFill>
                  <a:schemeClr val="tx1"/>
                </a:solidFill>
              </a:rPr>
              <a:t>the international-Dependence revolution </a:t>
            </a:r>
          </a:p>
          <a:p>
            <a:pPr marL="514350" indent="-514350" algn="l" rtl="0">
              <a:buClr>
                <a:srgbClr val="FF0000"/>
              </a:buClr>
              <a:buFont typeface="+mj-lt"/>
              <a:buAutoNum type="arabicPeriod"/>
            </a:pPr>
            <a:r>
              <a:rPr lang="en-US" sz="3200" b="1" dirty="0">
                <a:solidFill>
                  <a:schemeClr val="tx1"/>
                </a:solidFill>
              </a:rPr>
              <a:t>the neoclassical counterrevolution: Market fundamentalism</a:t>
            </a:r>
          </a:p>
          <a:p>
            <a:pPr marL="514350" indent="-514350" algn="l" rtl="0">
              <a:buClr>
                <a:srgbClr val="FF0000"/>
              </a:buClr>
              <a:buFont typeface="+mj-lt"/>
              <a:buAutoNum type="arabicPeriod"/>
            </a:pPr>
            <a:r>
              <a:rPr lang="en-US" sz="3200" b="1" dirty="0">
                <a:solidFill>
                  <a:schemeClr val="tx1"/>
                </a:solidFill>
              </a:rPr>
              <a:t>modern theory growth  (Endogenous growth theory)</a:t>
            </a:r>
          </a:p>
          <a:p>
            <a:pPr marL="514350" indent="-514350" algn="l" rtl="0">
              <a:buClr>
                <a:srgbClr val="FF0000"/>
              </a:buClr>
              <a:buFont typeface="+mj-lt"/>
              <a:buAutoNum type="arabicPeriod"/>
            </a:pPr>
            <a:endParaRPr lang="ar-EG" sz="3200" b="1" dirty="0">
              <a:solidFill>
                <a:schemeClr val="tx1"/>
              </a:solidFill>
            </a:endParaRPr>
          </a:p>
        </p:txBody>
      </p:sp>
    </p:spTree>
    <p:extLst>
      <p:ext uri="{BB962C8B-B14F-4D97-AF65-F5344CB8AC3E}">
        <p14:creationId xmlns:p14="http://schemas.microsoft.com/office/powerpoint/2010/main" val="17556641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8C70-6AB1-4B78-8036-1DF5E126C1EA}"/>
              </a:ext>
            </a:extLst>
          </p:cNvPr>
          <p:cNvSpPr>
            <a:spLocks noGrp="1"/>
          </p:cNvSpPr>
          <p:nvPr>
            <p:ph type="title"/>
          </p:nvPr>
        </p:nvSpPr>
        <p:spPr>
          <a:xfrm>
            <a:off x="1006839" y="444137"/>
            <a:ext cx="10178322" cy="927464"/>
          </a:xfrm>
        </p:spPr>
        <p:txBody>
          <a:bodyPr/>
          <a:lstStyle/>
          <a:p>
            <a:r>
              <a:rPr lang="en-US" sz="5400" dirty="0">
                <a:solidFill>
                  <a:srgbClr val="FF0000"/>
                </a:solidFill>
              </a:rPr>
              <a:t>Rostow`s stages of growth</a:t>
            </a:r>
            <a:endParaRPr lang="ar-EG" dirty="0"/>
          </a:p>
        </p:txBody>
      </p:sp>
      <p:sp>
        <p:nvSpPr>
          <p:cNvPr id="3" name="Content Placeholder 2">
            <a:extLst>
              <a:ext uri="{FF2B5EF4-FFF2-40B4-BE49-F238E27FC236}">
                <a16:creationId xmlns:a16="http://schemas.microsoft.com/office/drawing/2014/main" id="{AB2EAC75-AE56-4931-AC78-9E30E7227DC0}"/>
              </a:ext>
            </a:extLst>
          </p:cNvPr>
          <p:cNvSpPr>
            <a:spLocks noGrp="1"/>
          </p:cNvSpPr>
          <p:nvPr>
            <p:ph idx="1"/>
          </p:nvPr>
        </p:nvSpPr>
        <p:spPr>
          <a:xfrm>
            <a:off x="1006839" y="1775896"/>
            <a:ext cx="10178322" cy="3593591"/>
          </a:xfrm>
        </p:spPr>
        <p:txBody>
          <a:bodyPr>
            <a:normAutofit/>
          </a:bodyPr>
          <a:lstStyle/>
          <a:p>
            <a:pPr marL="514350" indent="-514350" algn="l" rtl="0">
              <a:buFont typeface="+mj-lt"/>
              <a:buAutoNum type="arabicPeriod"/>
            </a:pPr>
            <a:r>
              <a:rPr lang="en-US" sz="2800" b="1" dirty="0">
                <a:solidFill>
                  <a:schemeClr val="tx1"/>
                </a:solidFill>
              </a:rPr>
              <a:t>The traditional society.</a:t>
            </a:r>
          </a:p>
          <a:p>
            <a:pPr marL="514350" indent="-514350" algn="l" rtl="0">
              <a:buFont typeface="+mj-lt"/>
              <a:buAutoNum type="arabicPeriod"/>
            </a:pPr>
            <a:r>
              <a:rPr lang="en-US" sz="2800" b="1" dirty="0">
                <a:solidFill>
                  <a:schemeClr val="tx1"/>
                </a:solidFill>
              </a:rPr>
              <a:t>The preconditions for take-off into self –sustaining growth.</a:t>
            </a:r>
          </a:p>
          <a:p>
            <a:pPr marL="514350" indent="-514350" algn="l" rtl="0">
              <a:buFont typeface="+mj-lt"/>
              <a:buAutoNum type="arabicPeriod"/>
            </a:pPr>
            <a:r>
              <a:rPr lang="en-US" sz="2800" b="1" dirty="0">
                <a:solidFill>
                  <a:schemeClr val="tx1"/>
                </a:solidFill>
              </a:rPr>
              <a:t>The take-off .</a:t>
            </a:r>
          </a:p>
          <a:p>
            <a:pPr marL="514350" indent="-514350" algn="l" rtl="0">
              <a:buFont typeface="+mj-lt"/>
              <a:buAutoNum type="arabicPeriod"/>
            </a:pPr>
            <a:r>
              <a:rPr lang="en-US" sz="2800" b="1" dirty="0">
                <a:solidFill>
                  <a:schemeClr val="tx1"/>
                </a:solidFill>
              </a:rPr>
              <a:t>The drive to maturity.</a:t>
            </a:r>
          </a:p>
          <a:p>
            <a:pPr marL="514350" indent="-514350" algn="l" rtl="0">
              <a:buFont typeface="+mj-lt"/>
              <a:buAutoNum type="arabicPeriod"/>
            </a:pPr>
            <a:r>
              <a:rPr lang="en-US" sz="2800" b="1" dirty="0">
                <a:solidFill>
                  <a:schemeClr val="tx1"/>
                </a:solidFill>
              </a:rPr>
              <a:t>The age of high mass</a:t>
            </a:r>
            <a:endParaRPr lang="ar-EG" sz="2800" b="1" dirty="0">
              <a:solidFill>
                <a:schemeClr val="tx1"/>
              </a:solidFill>
            </a:endParaRPr>
          </a:p>
        </p:txBody>
      </p:sp>
    </p:spTree>
    <p:extLst>
      <p:ext uri="{BB962C8B-B14F-4D97-AF65-F5344CB8AC3E}">
        <p14:creationId xmlns:p14="http://schemas.microsoft.com/office/powerpoint/2010/main" val="8218867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BDA20A-99CA-4546-AECC-9856BCBD4CF0}"/>
              </a:ext>
            </a:extLst>
          </p:cNvPr>
          <p:cNvSpPr>
            <a:spLocks noGrp="1"/>
          </p:cNvSpPr>
          <p:nvPr>
            <p:ph idx="1"/>
          </p:nvPr>
        </p:nvSpPr>
        <p:spPr>
          <a:xfrm>
            <a:off x="1006839" y="1515292"/>
            <a:ext cx="10178322" cy="3593591"/>
          </a:xfrm>
        </p:spPr>
        <p:txBody>
          <a:bodyPr>
            <a:normAutofit/>
          </a:bodyPr>
          <a:lstStyle/>
          <a:p>
            <a:pPr marL="0" indent="0" algn="justLow" rtl="0">
              <a:buNone/>
            </a:pPr>
            <a:r>
              <a:rPr lang="en-US" sz="3200" b="1" dirty="0">
                <a:solidFill>
                  <a:schemeClr val="tx1"/>
                </a:solidFill>
              </a:rPr>
              <a:t>A functional economic relationship in which the growth rate of gross domestic product(</a:t>
            </a:r>
            <a:r>
              <a:rPr lang="en-US" sz="3200" b="1" dirty="0">
                <a:solidFill>
                  <a:srgbClr val="FF0000"/>
                </a:solidFill>
              </a:rPr>
              <a:t>g</a:t>
            </a:r>
            <a:r>
              <a:rPr lang="en-US" sz="3200" b="1" dirty="0">
                <a:solidFill>
                  <a:schemeClr val="tx1"/>
                </a:solidFill>
              </a:rPr>
              <a:t>) depends directly on the national net saving rate (</a:t>
            </a:r>
            <a:r>
              <a:rPr lang="en-US" sz="3200" b="1" dirty="0">
                <a:solidFill>
                  <a:srgbClr val="FF0000"/>
                </a:solidFill>
              </a:rPr>
              <a:t>s</a:t>
            </a:r>
            <a:r>
              <a:rPr lang="en-US" sz="3200" b="1" dirty="0">
                <a:solidFill>
                  <a:schemeClr val="tx1"/>
                </a:solidFill>
              </a:rPr>
              <a:t>) and inversely on the national capital-output ratio (</a:t>
            </a:r>
            <a:r>
              <a:rPr lang="en-US" sz="3200" b="1" dirty="0">
                <a:solidFill>
                  <a:srgbClr val="FF0000"/>
                </a:solidFill>
              </a:rPr>
              <a:t>c</a:t>
            </a:r>
            <a:r>
              <a:rPr lang="en-US" sz="3200" b="1" dirty="0">
                <a:solidFill>
                  <a:schemeClr val="tx1"/>
                </a:solidFill>
              </a:rPr>
              <a:t>).</a:t>
            </a:r>
            <a:endParaRPr lang="ar-EG" sz="3200" b="1" dirty="0">
              <a:solidFill>
                <a:schemeClr val="tx1"/>
              </a:solidFill>
            </a:endParaRPr>
          </a:p>
        </p:txBody>
      </p:sp>
      <p:sp>
        <p:nvSpPr>
          <p:cNvPr id="4" name="TextBox 3">
            <a:extLst>
              <a:ext uri="{FF2B5EF4-FFF2-40B4-BE49-F238E27FC236}">
                <a16:creationId xmlns:a16="http://schemas.microsoft.com/office/drawing/2014/main" id="{A771D11C-D46B-4216-A3DD-4886044B4BD3}"/>
              </a:ext>
            </a:extLst>
          </p:cNvPr>
          <p:cNvSpPr txBox="1"/>
          <p:nvPr/>
        </p:nvSpPr>
        <p:spPr>
          <a:xfrm>
            <a:off x="1006839" y="613954"/>
            <a:ext cx="7245531" cy="646331"/>
          </a:xfrm>
          <a:prstGeom prst="rect">
            <a:avLst/>
          </a:prstGeom>
          <a:noFill/>
        </p:spPr>
        <p:txBody>
          <a:bodyPr wrap="square" rtlCol="1">
            <a:spAutoFit/>
          </a:bodyPr>
          <a:lstStyle/>
          <a:p>
            <a:r>
              <a:rPr lang="en-US" sz="3600" b="1" dirty="0">
                <a:solidFill>
                  <a:srgbClr val="FF0000"/>
                </a:solidFill>
              </a:rPr>
              <a:t>Harrod-Domar growth model</a:t>
            </a:r>
            <a:endParaRPr lang="ar-EG" sz="3600" b="1" dirty="0">
              <a:solidFill>
                <a:srgbClr val="FF0000"/>
              </a:solidFill>
            </a:endParaRPr>
          </a:p>
        </p:txBody>
      </p:sp>
    </p:spTree>
    <p:extLst>
      <p:ext uri="{BB962C8B-B14F-4D97-AF65-F5344CB8AC3E}">
        <p14:creationId xmlns:p14="http://schemas.microsoft.com/office/powerpoint/2010/main" val="42477265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8AE0EB2-730E-4C3A-B3D0-09A85D32FBCE}"/>
                  </a:ext>
                </a:extLst>
              </p:cNvPr>
              <p:cNvSpPr>
                <a:spLocks noGrp="1"/>
              </p:cNvSpPr>
              <p:nvPr>
                <p:ph idx="1"/>
              </p:nvPr>
            </p:nvSpPr>
            <p:spPr>
              <a:xfrm>
                <a:off x="1006839" y="0"/>
                <a:ext cx="10178322" cy="6701246"/>
              </a:xfrm>
            </p:spPr>
            <p:txBody>
              <a:bodyPr>
                <a:normAutofit/>
              </a:bodyPr>
              <a:lstStyle/>
              <a:p>
                <a:pPr marL="457200" indent="-457200" algn="l" rtl="0">
                  <a:buClr>
                    <a:srgbClr val="FF0000"/>
                  </a:buClr>
                  <a:buFont typeface="+mj-lt"/>
                  <a:buAutoNum type="arabicPeriod"/>
                </a:pPr>
                <a:r>
                  <a:rPr lang="en-US" b="1" dirty="0">
                    <a:solidFill>
                      <a:schemeClr val="tx1"/>
                    </a:solidFill>
                  </a:rPr>
                  <a:t>Net saving (</a:t>
                </a:r>
                <a:r>
                  <a:rPr lang="en-US" b="1" dirty="0">
                    <a:solidFill>
                      <a:srgbClr val="FF0000"/>
                    </a:solidFill>
                  </a:rPr>
                  <a:t>S</a:t>
                </a:r>
                <a:r>
                  <a:rPr lang="en-US" b="1" dirty="0">
                    <a:solidFill>
                      <a:schemeClr val="tx1"/>
                    </a:solidFill>
                  </a:rPr>
                  <a:t>) is some proportion, </a:t>
                </a:r>
                <a:r>
                  <a:rPr lang="en-US" b="1" dirty="0">
                    <a:solidFill>
                      <a:srgbClr val="FF0000"/>
                    </a:solidFill>
                  </a:rPr>
                  <a:t>s</a:t>
                </a:r>
                <a:r>
                  <a:rPr lang="en-US" b="1" dirty="0">
                    <a:solidFill>
                      <a:schemeClr val="tx1"/>
                    </a:solidFill>
                  </a:rPr>
                  <a:t>, of national income (</a:t>
                </a:r>
                <a:r>
                  <a:rPr lang="en-US" b="1" dirty="0">
                    <a:solidFill>
                      <a:srgbClr val="FF0000"/>
                    </a:solidFill>
                  </a:rPr>
                  <a:t>Y</a:t>
                </a:r>
                <a:r>
                  <a:rPr lang="en-US" b="1" dirty="0">
                    <a:solidFill>
                      <a:schemeClr val="tx1"/>
                    </a:solidFill>
                  </a:rPr>
                  <a:t>) such that we have the simple equation</a:t>
                </a:r>
              </a:p>
              <a:p>
                <a:pPr marL="0" indent="0" algn="l" rtl="0">
                  <a:buClr>
                    <a:srgbClr val="FF0000"/>
                  </a:buClr>
                  <a:buNone/>
                </a:pPr>
                <a:r>
                  <a:rPr lang="en-US" b="1" dirty="0">
                    <a:solidFill>
                      <a:schemeClr val="tx1"/>
                    </a:solidFill>
                  </a:rPr>
                  <a:t>                                  </a:t>
                </a:r>
                <a:r>
                  <a:rPr lang="en-US" b="1" dirty="0">
                    <a:solidFill>
                      <a:srgbClr val="FF0000"/>
                    </a:solidFill>
                  </a:rPr>
                  <a:t> S = s Y                                    </a:t>
                </a:r>
                <a:r>
                  <a:rPr lang="en-US" sz="2400" b="1" dirty="0">
                    <a:solidFill>
                      <a:srgbClr val="FF0000"/>
                    </a:solidFill>
                  </a:rPr>
                  <a:t>1</a:t>
                </a:r>
                <a:endParaRPr lang="en-US" b="1" dirty="0">
                  <a:solidFill>
                    <a:srgbClr val="FF0000"/>
                  </a:solidFill>
                </a:endParaRPr>
              </a:p>
              <a:p>
                <a:pPr marL="457200" indent="-457200" algn="l" rtl="0">
                  <a:buClr>
                    <a:srgbClr val="FF0000"/>
                  </a:buClr>
                  <a:buFont typeface="+mj-lt"/>
                  <a:buAutoNum type="arabicPeriod" startAt="2"/>
                </a:pPr>
                <a:endParaRPr lang="en-US" b="1" dirty="0">
                  <a:solidFill>
                    <a:schemeClr val="tx1"/>
                  </a:solidFill>
                </a:endParaRPr>
              </a:p>
              <a:p>
                <a:pPr marL="457200" indent="-457200" algn="l" rtl="0">
                  <a:buClr>
                    <a:srgbClr val="FF0000"/>
                  </a:buClr>
                  <a:buFont typeface="+mj-lt"/>
                  <a:buAutoNum type="arabicPeriod" startAt="2"/>
                </a:pPr>
                <a:r>
                  <a:rPr lang="en-US" b="1" dirty="0">
                    <a:solidFill>
                      <a:schemeClr val="tx1"/>
                    </a:solidFill>
                  </a:rPr>
                  <a:t>Net investment (</a:t>
                </a:r>
                <a:r>
                  <a:rPr lang="en-US" b="1" dirty="0">
                    <a:solidFill>
                      <a:srgbClr val="FF0000"/>
                    </a:solidFill>
                  </a:rPr>
                  <a:t>I</a:t>
                </a:r>
                <a:r>
                  <a:rPr lang="en-US" b="1" dirty="0">
                    <a:solidFill>
                      <a:schemeClr val="tx1"/>
                    </a:solidFill>
                  </a:rPr>
                  <a:t>) is defined as the change in the capital stock, </a:t>
                </a:r>
                <a:r>
                  <a:rPr lang="en-US" b="1" dirty="0">
                    <a:solidFill>
                      <a:srgbClr val="FF0000"/>
                    </a:solidFill>
                  </a:rPr>
                  <a:t>K</a:t>
                </a:r>
                <a:r>
                  <a:rPr lang="en-US" b="1" dirty="0">
                    <a:solidFill>
                      <a:schemeClr val="tx1"/>
                    </a:solidFill>
                  </a:rPr>
                  <a:t>, and can be represented by </a:t>
                </a:r>
                <a:r>
                  <a:rPr lang="en-US" b="1" dirty="0">
                    <a:solidFill>
                      <a:srgbClr val="FF0000"/>
                    </a:solidFill>
                  </a:rPr>
                  <a:t>∆K</a:t>
                </a:r>
                <a:r>
                  <a:rPr lang="en-US" b="1" dirty="0">
                    <a:solidFill>
                      <a:schemeClr val="tx1"/>
                    </a:solidFill>
                  </a:rPr>
                  <a:t> such that</a:t>
                </a:r>
              </a:p>
              <a:p>
                <a:pPr marL="0" indent="0" algn="l" rtl="0">
                  <a:buClr>
                    <a:srgbClr val="FF0000"/>
                  </a:buClr>
                  <a:buNone/>
                </a:pPr>
                <a:r>
                  <a:rPr lang="en-US" b="1" dirty="0">
                    <a:solidFill>
                      <a:schemeClr val="tx1"/>
                    </a:solidFill>
                  </a:rPr>
                  <a:t>                                   </a:t>
                </a:r>
                <a:r>
                  <a:rPr lang="en-US" b="1" dirty="0">
                    <a:solidFill>
                      <a:srgbClr val="FF0000"/>
                    </a:solidFill>
                  </a:rPr>
                  <a:t>I = ∆K                                     </a:t>
                </a:r>
                <a:r>
                  <a:rPr lang="en-US" sz="2400" b="1" dirty="0">
                    <a:solidFill>
                      <a:srgbClr val="FF0000"/>
                    </a:solidFill>
                  </a:rPr>
                  <a:t>2</a:t>
                </a:r>
                <a:endParaRPr lang="en-US" b="1" dirty="0">
                  <a:solidFill>
                    <a:srgbClr val="FF0000"/>
                  </a:solidFill>
                </a:endParaRPr>
              </a:p>
              <a:p>
                <a:pPr marL="457200" indent="-457200" algn="l" rtl="0">
                  <a:buClr>
                    <a:srgbClr val="FF0000"/>
                  </a:buClr>
                  <a:buFont typeface="+mj-lt"/>
                  <a:buAutoNum type="arabicPeriod" startAt="3"/>
                </a:pPr>
                <a:endParaRPr lang="en-US" b="1" dirty="0">
                  <a:solidFill>
                    <a:schemeClr val="tx1"/>
                  </a:solidFill>
                </a:endParaRPr>
              </a:p>
              <a:p>
                <a:pPr marL="457200" indent="-457200" algn="l" rtl="0">
                  <a:buClr>
                    <a:srgbClr val="FF0000"/>
                  </a:buClr>
                  <a:buFont typeface="+mj-lt"/>
                  <a:buAutoNum type="arabicPeriod" startAt="3"/>
                </a:pPr>
                <a:r>
                  <a:rPr lang="en-US" b="1" dirty="0">
                    <a:solidFill>
                      <a:schemeClr val="tx1"/>
                    </a:solidFill>
                  </a:rPr>
                  <a:t>But because the total capital stock, </a:t>
                </a:r>
                <a:r>
                  <a:rPr lang="en-US" b="1" dirty="0">
                    <a:solidFill>
                      <a:srgbClr val="FF0000"/>
                    </a:solidFill>
                  </a:rPr>
                  <a:t>K</a:t>
                </a:r>
                <a:r>
                  <a:rPr lang="en-US" b="1" dirty="0">
                    <a:solidFill>
                      <a:schemeClr val="tx1"/>
                    </a:solidFill>
                  </a:rPr>
                  <a:t>, bears a direct relationship to total national income or output, </a:t>
                </a:r>
                <a:r>
                  <a:rPr lang="en-US" b="1" dirty="0">
                    <a:solidFill>
                      <a:srgbClr val="FF0000"/>
                    </a:solidFill>
                  </a:rPr>
                  <a:t>Y</a:t>
                </a:r>
                <a:r>
                  <a:rPr lang="en-US" b="1" dirty="0">
                    <a:solidFill>
                      <a:schemeClr val="tx1"/>
                    </a:solidFill>
                  </a:rPr>
                  <a:t>, as expressed by capital-output ratio, </a:t>
                </a:r>
                <a:r>
                  <a:rPr lang="en-US" b="1" dirty="0">
                    <a:solidFill>
                      <a:srgbClr val="FF0000"/>
                    </a:solidFill>
                  </a:rPr>
                  <a:t>c</a:t>
                </a:r>
                <a:r>
                  <a:rPr lang="en-US" b="1" dirty="0">
                    <a:solidFill>
                      <a:schemeClr val="tx1"/>
                    </a:solidFill>
                  </a:rPr>
                  <a:t>, it follows that </a:t>
                </a:r>
              </a:p>
              <a:p>
                <a:pPr marL="0" indent="0" algn="l" rtl="0">
                  <a:buClr>
                    <a:srgbClr val="FF0000"/>
                  </a:buClr>
                  <a:buNone/>
                </a:pPr>
                <a:r>
                  <a:rPr lang="en-US" b="1" dirty="0">
                    <a:solidFill>
                      <a:schemeClr val="tx1"/>
                    </a:solidFill>
                  </a:rPr>
                  <a:t>                                 </a:t>
                </a:r>
                <a14:m>
                  <m:oMath xmlns:m="http://schemas.openxmlformats.org/officeDocument/2006/math">
                    <m:f>
                      <m:fPr>
                        <m:ctrlPr>
                          <a:rPr lang="en-US" sz="3200" b="1" i="1" dirty="0" smtClean="0">
                            <a:solidFill>
                              <a:srgbClr val="FF0000"/>
                            </a:solidFill>
                            <a:latin typeface="Cambria Math" panose="02040503050406030204" pitchFamily="18" charset="0"/>
                          </a:rPr>
                        </m:ctrlPr>
                      </m:fPr>
                      <m:num>
                        <m:r>
                          <a:rPr lang="en-US" sz="3200" b="1" i="1" dirty="0" smtClean="0">
                            <a:solidFill>
                              <a:srgbClr val="FF0000"/>
                            </a:solidFill>
                            <a:latin typeface="Cambria Math" panose="02040503050406030204" pitchFamily="18" charset="0"/>
                          </a:rPr>
                          <m:t>𝒌</m:t>
                        </m:r>
                      </m:num>
                      <m:den>
                        <m:r>
                          <a:rPr lang="en-US" sz="3200" b="1" i="1" dirty="0" smtClean="0">
                            <a:solidFill>
                              <a:srgbClr val="FF0000"/>
                            </a:solidFill>
                            <a:latin typeface="Cambria Math" panose="02040503050406030204" pitchFamily="18" charset="0"/>
                          </a:rPr>
                          <m:t>𝒀</m:t>
                        </m:r>
                      </m:den>
                    </m:f>
                  </m:oMath>
                </a14:m>
                <a:r>
                  <a:rPr lang="en-US" sz="2400" b="1" dirty="0">
                    <a:solidFill>
                      <a:schemeClr val="tx1"/>
                    </a:solidFill>
                  </a:rPr>
                  <a:t> </a:t>
                </a:r>
                <a:r>
                  <a:rPr lang="en-US" sz="2400" b="1" dirty="0">
                    <a:solidFill>
                      <a:srgbClr val="FF0000"/>
                    </a:solidFill>
                  </a:rPr>
                  <a:t>= c   </a:t>
                </a:r>
              </a:p>
              <a:p>
                <a:pPr marL="0" indent="0" algn="l" rtl="0">
                  <a:buClr>
                    <a:srgbClr val="FF0000"/>
                  </a:buClr>
                  <a:buNone/>
                </a:pPr>
                <a:r>
                  <a:rPr lang="en-US" b="1" dirty="0">
                    <a:solidFill>
                      <a:srgbClr val="FF0000"/>
                    </a:solidFill>
                  </a:rPr>
                  <a:t>               </a:t>
                </a:r>
                <a:r>
                  <a:rPr lang="en-US" b="1" dirty="0">
                    <a:solidFill>
                      <a:schemeClr val="tx1"/>
                    </a:solidFill>
                  </a:rPr>
                  <a:t>or  </a:t>
                </a:r>
                <a:r>
                  <a:rPr lang="en-US" b="1" dirty="0">
                    <a:solidFill>
                      <a:srgbClr val="FF0000"/>
                    </a:solidFill>
                  </a:rPr>
                  <a:t>           </a:t>
                </a:r>
                <a14:m>
                  <m:oMath xmlns:m="http://schemas.openxmlformats.org/officeDocument/2006/math">
                    <m:f>
                      <m:fPr>
                        <m:ctrlPr>
                          <a:rPr lang="en-US" sz="2800" b="1" i="1" dirty="0" smtClean="0">
                            <a:solidFill>
                              <a:srgbClr val="FF0000"/>
                            </a:solidFill>
                            <a:latin typeface="Cambria Math" panose="02040503050406030204" pitchFamily="18" charset="0"/>
                          </a:rPr>
                        </m:ctrlPr>
                      </m:fPr>
                      <m:num>
                        <m:r>
                          <a:rPr lang="en-US" sz="2800" b="1" i="1" dirty="0" smtClean="0">
                            <a:solidFill>
                              <a:srgbClr val="FF0000"/>
                            </a:solidFill>
                            <a:latin typeface="Cambria Math" panose="02040503050406030204" pitchFamily="18" charset="0"/>
                          </a:rPr>
                          <m:t>𝜟</m:t>
                        </m:r>
                        <m:r>
                          <a:rPr lang="en-US" sz="2800" b="1" i="1" dirty="0" smtClean="0">
                            <a:solidFill>
                              <a:srgbClr val="FF0000"/>
                            </a:solidFill>
                            <a:latin typeface="Cambria Math" panose="02040503050406030204" pitchFamily="18" charset="0"/>
                          </a:rPr>
                          <m:t>𝒌</m:t>
                        </m:r>
                      </m:num>
                      <m:den>
                        <m:r>
                          <a:rPr lang="en-US" sz="2800" b="1" i="0" dirty="0" smtClean="0">
                            <a:solidFill>
                              <a:srgbClr val="FF0000"/>
                            </a:solidFill>
                            <a:latin typeface="Cambria Math" panose="02040503050406030204" pitchFamily="18" charset="0"/>
                          </a:rPr>
                          <m:t>𝚫</m:t>
                        </m:r>
                        <m:r>
                          <a:rPr lang="en-US" sz="2800" b="1" i="1" dirty="0" smtClean="0">
                            <a:solidFill>
                              <a:srgbClr val="FF0000"/>
                            </a:solidFill>
                            <a:latin typeface="Cambria Math" panose="02040503050406030204" pitchFamily="18" charset="0"/>
                          </a:rPr>
                          <m:t>𝒀</m:t>
                        </m:r>
                      </m:den>
                    </m:f>
                  </m:oMath>
                </a14:m>
                <a:r>
                  <a:rPr lang="en-US" sz="2800" b="1" dirty="0">
                    <a:solidFill>
                      <a:srgbClr val="FF0000"/>
                    </a:solidFill>
                  </a:rPr>
                  <a:t> = c                           3</a:t>
                </a:r>
              </a:p>
              <a:p>
                <a:pPr marL="0" indent="0" algn="l" rtl="0">
                  <a:buClr>
                    <a:srgbClr val="FF0000"/>
                  </a:buClr>
                  <a:buNone/>
                </a:pPr>
                <a:r>
                  <a:rPr lang="en-US" b="1" dirty="0">
                    <a:solidFill>
                      <a:srgbClr val="FF0000"/>
                    </a:solidFill>
                  </a:rPr>
                  <a:t>   </a:t>
                </a:r>
                <a:r>
                  <a:rPr lang="en-US" b="1" dirty="0">
                    <a:solidFill>
                      <a:schemeClr val="tx1"/>
                    </a:solidFill>
                  </a:rPr>
                  <a:t>Or, finally          </a:t>
                </a:r>
                <a:r>
                  <a:rPr lang="en-US" sz="2400" b="1" dirty="0">
                    <a:solidFill>
                      <a:srgbClr val="FF0000"/>
                    </a:solidFill>
                  </a:rPr>
                  <a:t>∆K = c∆ Y</a:t>
                </a:r>
              </a:p>
              <a:p>
                <a:pPr marL="0" indent="0" algn="l" rtl="0">
                  <a:buClr>
                    <a:srgbClr val="FF0000"/>
                  </a:buClr>
                  <a:buNone/>
                </a:pPr>
                <a:endParaRPr lang="en-US" b="1" dirty="0">
                  <a:solidFill>
                    <a:srgbClr val="FF0000"/>
                  </a:solidFill>
                </a:endParaRPr>
              </a:p>
            </p:txBody>
          </p:sp>
        </mc:Choice>
        <mc:Fallback xmlns="">
          <p:sp>
            <p:nvSpPr>
              <p:cNvPr id="3" name="Content Placeholder 2">
                <a:extLst>
                  <a:ext uri="{FF2B5EF4-FFF2-40B4-BE49-F238E27FC236}">
                    <a16:creationId xmlns:a16="http://schemas.microsoft.com/office/drawing/2014/main" id="{A8AE0EB2-730E-4C3A-B3D0-09A85D32FBCE}"/>
                  </a:ext>
                </a:extLst>
              </p:cNvPr>
              <p:cNvSpPr>
                <a:spLocks noGrp="1" noRot="1" noChangeAspect="1" noMove="1" noResize="1" noEditPoints="1" noAdjustHandles="1" noChangeArrowheads="1" noChangeShapeType="1" noTextEdit="1"/>
              </p:cNvSpPr>
              <p:nvPr>
                <p:ph idx="1"/>
              </p:nvPr>
            </p:nvSpPr>
            <p:spPr>
              <a:xfrm>
                <a:off x="1006839" y="0"/>
                <a:ext cx="10178322" cy="6701246"/>
              </a:xfrm>
              <a:blipFill>
                <a:blip r:embed="rId2"/>
                <a:stretch>
                  <a:fillRect l="-599" t="-364"/>
                </a:stretch>
              </a:blipFill>
            </p:spPr>
            <p:txBody>
              <a:bodyPr/>
              <a:lstStyle/>
              <a:p>
                <a:r>
                  <a:rPr lang="ar-EG">
                    <a:noFill/>
                  </a:rPr>
                  <a:t> </a:t>
                </a:r>
              </a:p>
            </p:txBody>
          </p:sp>
        </mc:Fallback>
      </mc:AlternateContent>
      <p:sp>
        <p:nvSpPr>
          <p:cNvPr id="8" name="Arrow: Right 7">
            <a:extLst>
              <a:ext uri="{FF2B5EF4-FFF2-40B4-BE49-F238E27FC236}">
                <a16:creationId xmlns:a16="http://schemas.microsoft.com/office/drawing/2014/main" id="{2D833518-108D-4C6A-A12B-7E42B8EED68A}"/>
              </a:ext>
            </a:extLst>
          </p:cNvPr>
          <p:cNvSpPr/>
          <p:nvPr/>
        </p:nvSpPr>
        <p:spPr>
          <a:xfrm>
            <a:off x="4933405" y="888273"/>
            <a:ext cx="1741714"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Arrow: Right 8">
            <a:extLst>
              <a:ext uri="{FF2B5EF4-FFF2-40B4-BE49-F238E27FC236}">
                <a16:creationId xmlns:a16="http://schemas.microsoft.com/office/drawing/2014/main" id="{49DC3FD7-2CD1-4B18-82A9-707D2D2D5E47}"/>
              </a:ext>
            </a:extLst>
          </p:cNvPr>
          <p:cNvSpPr/>
          <p:nvPr/>
        </p:nvSpPr>
        <p:spPr>
          <a:xfrm>
            <a:off x="4933405" y="2560316"/>
            <a:ext cx="1741714" cy="26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1" name="Callout: Right Arrow 10">
            <a:extLst>
              <a:ext uri="{FF2B5EF4-FFF2-40B4-BE49-F238E27FC236}">
                <a16:creationId xmlns:a16="http://schemas.microsoft.com/office/drawing/2014/main" id="{EEBCCDE8-0DF1-4848-AE7B-7D62FDD912C0}"/>
              </a:ext>
            </a:extLst>
          </p:cNvPr>
          <p:cNvSpPr/>
          <p:nvPr/>
        </p:nvSpPr>
        <p:spPr>
          <a:xfrm>
            <a:off x="4833257" y="5016137"/>
            <a:ext cx="1841862" cy="1293223"/>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3569218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AD5EEB-3307-4878-BA7F-2C8A7B89735D}"/>
              </a:ext>
            </a:extLst>
          </p:cNvPr>
          <p:cNvSpPr>
            <a:spLocks noGrp="1"/>
          </p:cNvSpPr>
          <p:nvPr>
            <p:ph idx="1"/>
          </p:nvPr>
        </p:nvSpPr>
        <p:spPr>
          <a:xfrm>
            <a:off x="1006839" y="248195"/>
            <a:ext cx="10178322" cy="5904411"/>
          </a:xfrm>
        </p:spPr>
        <p:txBody>
          <a:bodyPr>
            <a:normAutofit/>
          </a:bodyPr>
          <a:lstStyle/>
          <a:p>
            <a:pPr marL="457200" indent="-457200" algn="l" rtl="0">
              <a:buClr>
                <a:srgbClr val="FF0000"/>
              </a:buClr>
              <a:buFont typeface="+mj-lt"/>
              <a:buAutoNum type="arabicPeriod" startAt="4"/>
            </a:pPr>
            <a:r>
              <a:rPr lang="en-US" b="1" dirty="0">
                <a:solidFill>
                  <a:schemeClr val="tx1"/>
                </a:solidFill>
              </a:rPr>
              <a:t>Finally, because net national savings, </a:t>
            </a:r>
            <a:r>
              <a:rPr lang="en-US" b="1" dirty="0">
                <a:solidFill>
                  <a:srgbClr val="FF0000"/>
                </a:solidFill>
              </a:rPr>
              <a:t>S</a:t>
            </a:r>
            <a:r>
              <a:rPr lang="en-US" b="1" dirty="0">
                <a:solidFill>
                  <a:schemeClr val="tx1"/>
                </a:solidFill>
              </a:rPr>
              <a:t>, must equal net investment, </a:t>
            </a:r>
            <a:r>
              <a:rPr lang="en-US" b="1" dirty="0">
                <a:solidFill>
                  <a:srgbClr val="FF0000"/>
                </a:solidFill>
              </a:rPr>
              <a:t>I</a:t>
            </a:r>
            <a:r>
              <a:rPr lang="en-US" b="1" dirty="0">
                <a:solidFill>
                  <a:schemeClr val="tx1"/>
                </a:solidFill>
              </a:rPr>
              <a:t>, we can write this equality as</a:t>
            </a:r>
          </a:p>
          <a:p>
            <a:pPr marL="0" indent="0" algn="l" rtl="0">
              <a:buClr>
                <a:srgbClr val="FF0000"/>
              </a:buClr>
              <a:buNone/>
            </a:pPr>
            <a:r>
              <a:rPr lang="en-US" b="1" dirty="0">
                <a:solidFill>
                  <a:schemeClr val="tx1"/>
                </a:solidFill>
              </a:rPr>
              <a:t>                          </a:t>
            </a:r>
            <a:r>
              <a:rPr lang="en-US" b="1" dirty="0">
                <a:solidFill>
                  <a:srgbClr val="FF0000"/>
                </a:solidFill>
              </a:rPr>
              <a:t>S = I</a:t>
            </a:r>
            <a:r>
              <a:rPr lang="en-US" b="1" dirty="0">
                <a:solidFill>
                  <a:schemeClr val="tx1"/>
                </a:solidFill>
              </a:rPr>
              <a:t>                                                                            </a:t>
            </a:r>
            <a:r>
              <a:rPr lang="en-US" sz="2400" b="1" dirty="0">
                <a:solidFill>
                  <a:srgbClr val="FF0000"/>
                </a:solidFill>
              </a:rPr>
              <a:t>4</a:t>
            </a:r>
          </a:p>
          <a:p>
            <a:pPr marL="0" indent="0" algn="l" rtl="0">
              <a:buClr>
                <a:srgbClr val="FF0000"/>
              </a:buClr>
              <a:buNone/>
            </a:pPr>
            <a:endParaRPr lang="en-US" sz="2400" b="1" dirty="0">
              <a:solidFill>
                <a:srgbClr val="FF0000"/>
              </a:solidFill>
            </a:endParaRPr>
          </a:p>
          <a:p>
            <a:pPr marL="0" indent="0" algn="l" rtl="0">
              <a:buClr>
                <a:srgbClr val="FF0000"/>
              </a:buClr>
              <a:buNone/>
            </a:pPr>
            <a:r>
              <a:rPr lang="en-US" sz="2400" b="1" dirty="0">
                <a:solidFill>
                  <a:schemeClr val="tx1"/>
                </a:solidFill>
              </a:rPr>
              <a:t>But from equation 1 we know that </a:t>
            </a:r>
            <a:r>
              <a:rPr lang="en-US" sz="2400" b="1" dirty="0">
                <a:solidFill>
                  <a:srgbClr val="FF0000"/>
                </a:solidFill>
              </a:rPr>
              <a:t>S = s Y </a:t>
            </a:r>
            <a:r>
              <a:rPr lang="en-US" sz="2400" b="1" dirty="0">
                <a:solidFill>
                  <a:schemeClr val="tx1"/>
                </a:solidFill>
              </a:rPr>
              <a:t>and from equation</a:t>
            </a:r>
            <a:r>
              <a:rPr lang="en-US" sz="2400" b="1" dirty="0">
                <a:solidFill>
                  <a:srgbClr val="FF0000"/>
                </a:solidFill>
              </a:rPr>
              <a:t> 2 </a:t>
            </a:r>
            <a:r>
              <a:rPr lang="en-US" sz="2400" b="1" dirty="0">
                <a:solidFill>
                  <a:schemeClr val="tx1"/>
                </a:solidFill>
              </a:rPr>
              <a:t>and </a:t>
            </a:r>
            <a:r>
              <a:rPr lang="en-US" sz="2400" b="1" dirty="0">
                <a:solidFill>
                  <a:srgbClr val="FF0000"/>
                </a:solidFill>
              </a:rPr>
              <a:t>3</a:t>
            </a:r>
            <a:r>
              <a:rPr lang="en-US" sz="2400" b="1" dirty="0">
                <a:solidFill>
                  <a:schemeClr val="tx1"/>
                </a:solidFill>
              </a:rPr>
              <a:t> we know that </a:t>
            </a:r>
          </a:p>
          <a:p>
            <a:pPr marL="0" indent="0" algn="l" rtl="0">
              <a:buClr>
                <a:srgbClr val="FF0000"/>
              </a:buClr>
              <a:buNone/>
            </a:pPr>
            <a:r>
              <a:rPr lang="en-US" sz="2400" b="1" dirty="0">
                <a:solidFill>
                  <a:srgbClr val="FF0000"/>
                </a:solidFill>
              </a:rPr>
              <a:t>                    I = ∆K = c ∆ Y</a:t>
            </a:r>
          </a:p>
          <a:p>
            <a:pPr marL="0" indent="0" algn="l" rtl="0">
              <a:buClr>
                <a:srgbClr val="FF0000"/>
              </a:buClr>
              <a:buNone/>
            </a:pPr>
            <a:r>
              <a:rPr lang="en-US" sz="2400" b="1" dirty="0">
                <a:solidFill>
                  <a:srgbClr val="FF0000"/>
                </a:solidFill>
              </a:rPr>
              <a:t>                                                                                           5</a:t>
            </a:r>
          </a:p>
          <a:p>
            <a:pPr marL="0" indent="0" algn="l" rtl="0">
              <a:buClr>
                <a:srgbClr val="FF0000"/>
              </a:buClr>
              <a:buNone/>
            </a:pPr>
            <a:r>
              <a:rPr lang="en-US" sz="2400" b="1" dirty="0">
                <a:solidFill>
                  <a:srgbClr val="FF0000"/>
                </a:solidFill>
              </a:rPr>
              <a:t>                   S = s Y = c</a:t>
            </a:r>
            <a:r>
              <a:rPr lang="en-US" b="1" dirty="0">
                <a:solidFill>
                  <a:srgbClr val="FF0000"/>
                </a:solidFill>
              </a:rPr>
              <a:t> </a:t>
            </a:r>
            <a:r>
              <a:rPr lang="en-US" sz="2400" b="1" dirty="0">
                <a:solidFill>
                  <a:srgbClr val="FF0000"/>
                </a:solidFill>
              </a:rPr>
              <a:t>∆ Y = ∆K = I</a:t>
            </a:r>
          </a:p>
        </p:txBody>
      </p:sp>
      <p:sp>
        <p:nvSpPr>
          <p:cNvPr id="4" name="Arrow: Right 3">
            <a:extLst>
              <a:ext uri="{FF2B5EF4-FFF2-40B4-BE49-F238E27FC236}">
                <a16:creationId xmlns:a16="http://schemas.microsoft.com/office/drawing/2014/main" id="{C6D4ADE5-6176-4960-A46E-FCC4B4581667}"/>
              </a:ext>
            </a:extLst>
          </p:cNvPr>
          <p:cNvSpPr/>
          <p:nvPr/>
        </p:nvSpPr>
        <p:spPr>
          <a:xfrm>
            <a:off x="6096000" y="1018902"/>
            <a:ext cx="2129245" cy="4049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Callout: Right Arrow 6">
            <a:extLst>
              <a:ext uri="{FF2B5EF4-FFF2-40B4-BE49-F238E27FC236}">
                <a16:creationId xmlns:a16="http://schemas.microsoft.com/office/drawing/2014/main" id="{BE2B5EEB-C242-4984-BED9-9FF1E1059629}"/>
              </a:ext>
            </a:extLst>
          </p:cNvPr>
          <p:cNvSpPr/>
          <p:nvPr/>
        </p:nvSpPr>
        <p:spPr>
          <a:xfrm>
            <a:off x="6213566" y="3157945"/>
            <a:ext cx="2129245" cy="93399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106570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833D32-49FB-422D-9342-8E2B4F389075}"/>
                  </a:ext>
                </a:extLst>
              </p:cNvPr>
              <p:cNvSpPr>
                <a:spLocks noGrp="1"/>
              </p:cNvSpPr>
              <p:nvPr>
                <p:ph idx="1"/>
              </p:nvPr>
            </p:nvSpPr>
            <p:spPr>
              <a:xfrm>
                <a:off x="822960" y="130629"/>
                <a:ext cx="10362201" cy="6596742"/>
              </a:xfrm>
            </p:spPr>
            <p:txBody>
              <a:bodyPr>
                <a:normAutofit fontScale="92500"/>
              </a:bodyPr>
              <a:lstStyle/>
              <a:p>
                <a:pPr marL="0" indent="0" algn="l">
                  <a:buNone/>
                </a:pPr>
                <a:r>
                  <a:rPr lang="en-US" sz="2400" dirty="0">
                    <a:solidFill>
                      <a:schemeClr val="tx1"/>
                    </a:solidFill>
                  </a:rPr>
                  <a:t>Or simply as</a:t>
                </a:r>
              </a:p>
              <a:p>
                <a:pPr marL="0" indent="0" algn="l">
                  <a:buNone/>
                </a:pPr>
                <a:r>
                  <a:rPr lang="en-US" sz="2400" dirty="0">
                    <a:solidFill>
                      <a:schemeClr val="tx1"/>
                    </a:solidFill>
                  </a:rPr>
                  <a:t>                          </a:t>
                </a:r>
                <a:r>
                  <a:rPr lang="en-US" sz="2400" b="1" dirty="0">
                    <a:solidFill>
                      <a:srgbClr val="FF0000"/>
                    </a:solidFill>
                  </a:rPr>
                  <a:t>s Y = c ∆ Y                                                 6</a:t>
                </a:r>
                <a:r>
                  <a:rPr lang="en-US" sz="2400" dirty="0">
                    <a:solidFill>
                      <a:schemeClr val="tx1"/>
                    </a:solidFill>
                  </a:rPr>
                  <a:t> </a:t>
                </a:r>
                <a:endParaRPr lang="ar-EG" sz="2400" dirty="0">
                  <a:solidFill>
                    <a:schemeClr val="tx1"/>
                  </a:solidFill>
                </a:endParaRPr>
              </a:p>
              <a:p>
                <a:pPr marL="0" indent="0" algn="l">
                  <a:buNone/>
                </a:pPr>
                <a:r>
                  <a:rPr lang="en-US" sz="2400" dirty="0">
                    <a:solidFill>
                      <a:schemeClr val="tx1"/>
                    </a:solidFill>
                  </a:rPr>
                  <a:t>Dividing both sides of equation first by </a:t>
                </a:r>
                <a:r>
                  <a:rPr lang="en-US" sz="2400" dirty="0">
                    <a:solidFill>
                      <a:srgbClr val="FF0000"/>
                    </a:solidFill>
                  </a:rPr>
                  <a:t>Y </a:t>
                </a:r>
                <a:r>
                  <a:rPr lang="en-US" sz="2400" dirty="0">
                    <a:solidFill>
                      <a:schemeClr val="tx1"/>
                    </a:solidFill>
                  </a:rPr>
                  <a:t>and then by c, we obtain the following expression:</a:t>
                </a:r>
                <a:endParaRPr lang="en-US" sz="2400" b="1" dirty="0">
                  <a:solidFill>
                    <a:srgbClr val="FF0000"/>
                  </a:solidFill>
                </a:endParaRPr>
              </a:p>
              <a:p>
                <a:pPr marL="0" indent="0" algn="l">
                  <a:buNone/>
                </a:pPr>
                <a:r>
                  <a:rPr lang="en-US" sz="2800" b="1" dirty="0">
                    <a:solidFill>
                      <a:srgbClr val="FF0000"/>
                    </a:solidFill>
                  </a:rPr>
                  <a:t>7</a:t>
                </a:r>
                <a:r>
                  <a:rPr lang="ar-EG" sz="2400" dirty="0">
                    <a:solidFill>
                      <a:schemeClr val="tx1"/>
                    </a:solidFill>
                  </a:rPr>
                  <a:t>                                                                                              </a:t>
                </a:r>
                <a:r>
                  <a:rPr lang="en-US" sz="2400" dirty="0">
                    <a:solidFill>
                      <a:schemeClr val="tx1"/>
                    </a:solidFill>
                  </a:rPr>
                  <a:t>                          </a:t>
                </a:r>
                <a14:m>
                  <m:oMath xmlns:m="http://schemas.openxmlformats.org/officeDocument/2006/math">
                    <m:f>
                      <m:fPr>
                        <m:ctrlPr>
                          <a:rPr lang="en-US" sz="2400" i="1">
                            <a:solidFill>
                              <a:srgbClr val="FF0000"/>
                            </a:solidFill>
                            <a:latin typeface="Cambria Math" panose="02040503050406030204" pitchFamily="18" charset="0"/>
                          </a:rPr>
                        </m:ctrlPr>
                      </m:fPr>
                      <m:num>
                        <m:r>
                          <m:rPr>
                            <m:nor/>
                          </m:rPr>
                          <a:rPr lang="en-US" sz="2400" b="1">
                            <a:solidFill>
                              <a:srgbClr val="FF0000"/>
                            </a:solidFill>
                            <a:latin typeface="Cambria Math" panose="02040503050406030204" pitchFamily="18" charset="0"/>
                          </a:rPr>
                          <m:t> </m:t>
                        </m:r>
                        <m:r>
                          <m:rPr>
                            <m:nor/>
                          </m:rPr>
                          <a:rPr lang="en-US" sz="2400" b="1" dirty="0">
                            <a:solidFill>
                              <a:srgbClr val="FF0000"/>
                            </a:solidFill>
                          </a:rPr>
                          <m:t>∆ </m:t>
                        </m:r>
                        <m:r>
                          <m:rPr>
                            <m:nor/>
                          </m:rPr>
                          <a:rPr lang="en-US" sz="2400" b="1" dirty="0">
                            <a:solidFill>
                              <a:srgbClr val="FF0000"/>
                            </a:solidFill>
                          </a:rPr>
                          <m:t>Y</m:t>
                        </m:r>
                      </m:num>
                      <m:den>
                        <m:r>
                          <m:rPr>
                            <m:nor/>
                          </m:rPr>
                          <a:rPr lang="en-US" sz="2400" b="1">
                            <a:solidFill>
                              <a:srgbClr val="FF0000"/>
                            </a:solidFill>
                            <a:latin typeface="Cambria Math" panose="02040503050406030204" pitchFamily="18" charset="0"/>
                          </a:rPr>
                          <m:t>       </m:t>
                        </m:r>
                        <m:r>
                          <m:rPr>
                            <m:nor/>
                          </m:rPr>
                          <a:rPr lang="en-US" sz="2400" b="1" dirty="0">
                            <a:solidFill>
                              <a:srgbClr val="FF0000"/>
                            </a:solidFill>
                          </a:rPr>
                          <m:t>Y</m:t>
                        </m:r>
                      </m:den>
                    </m:f>
                    <m:r>
                      <a:rPr lang="en-US" sz="2400" i="1">
                        <a:solidFill>
                          <a:srgbClr val="FF0000"/>
                        </a:solidFill>
                        <a:latin typeface="Cambria Math" panose="02040503050406030204" pitchFamily="18" charset="0"/>
                        <a:ea typeface="Cambria Math" panose="02040503050406030204" pitchFamily="18" charset="0"/>
                      </a:rPr>
                      <m:t>=</m:t>
                    </m:r>
                    <m:f>
                      <m:fPr>
                        <m:ctrlPr>
                          <a:rPr lang="en-US" sz="2400" b="1" i="1">
                            <a:solidFill>
                              <a:srgbClr val="FF0000"/>
                            </a:solidFill>
                            <a:latin typeface="Cambria Math" panose="02040503050406030204" pitchFamily="18" charset="0"/>
                            <a:ea typeface="Cambria Math" panose="02040503050406030204" pitchFamily="18" charset="0"/>
                          </a:rPr>
                        </m:ctrlPr>
                      </m:fPr>
                      <m:num>
                        <m:r>
                          <a:rPr lang="en-US" sz="2400" b="1" i="1">
                            <a:solidFill>
                              <a:srgbClr val="FF0000"/>
                            </a:solidFill>
                            <a:latin typeface="Cambria Math" panose="02040503050406030204" pitchFamily="18" charset="0"/>
                            <a:ea typeface="Cambria Math" panose="02040503050406030204" pitchFamily="18" charset="0"/>
                          </a:rPr>
                          <m:t>𝒔</m:t>
                        </m:r>
                      </m:num>
                      <m:den>
                        <m:r>
                          <a:rPr lang="en-US" sz="2400" b="1" i="1">
                            <a:solidFill>
                              <a:srgbClr val="FF0000"/>
                            </a:solidFill>
                            <a:latin typeface="Cambria Math" panose="02040503050406030204" pitchFamily="18" charset="0"/>
                            <a:ea typeface="Cambria Math" panose="02040503050406030204" pitchFamily="18" charset="0"/>
                          </a:rPr>
                          <m:t>𝒄</m:t>
                        </m:r>
                        <m:r>
                          <a:rPr lang="ar-EG" sz="2400" b="1" i="1" smtClean="0">
                            <a:solidFill>
                              <a:srgbClr val="FF0000"/>
                            </a:solidFill>
                            <a:latin typeface="Cambria Math" panose="02040503050406030204" pitchFamily="18" charset="0"/>
                            <a:ea typeface="Cambria Math" panose="02040503050406030204" pitchFamily="18" charset="0"/>
                          </a:rPr>
                          <m:t> </m:t>
                        </m:r>
                      </m:den>
                    </m:f>
                  </m:oMath>
                </a14:m>
                <a:r>
                  <a:rPr lang="ar-EG" sz="2400" dirty="0">
                    <a:solidFill>
                      <a:schemeClr val="tx1"/>
                    </a:solidFill>
                  </a:rPr>
                  <a:t>       </a:t>
                </a:r>
              </a:p>
              <a:p>
                <a:pPr marL="0" indent="0" algn="l">
                  <a:buNone/>
                </a:pPr>
                <a:endParaRPr lang="en-US" sz="2400" dirty="0">
                  <a:solidFill>
                    <a:schemeClr val="tx1"/>
                  </a:solidFill>
                </a:endParaRPr>
              </a:p>
              <a:p>
                <a:pPr marL="0" indent="0" algn="l">
                  <a:buNone/>
                </a:pPr>
                <a:r>
                  <a:rPr lang="en-US" sz="2400" b="1" dirty="0">
                    <a:solidFill>
                      <a:srgbClr val="FF0000"/>
                    </a:solidFill>
                  </a:rPr>
                  <a:t>∆ Y / Y </a:t>
                </a:r>
                <a:r>
                  <a:rPr lang="en-US" sz="2400" b="1" dirty="0">
                    <a:solidFill>
                      <a:schemeClr val="tx1"/>
                    </a:solidFill>
                  </a:rPr>
                  <a:t>Represent the rate of growth of </a:t>
                </a:r>
                <a:r>
                  <a:rPr lang="en-US" sz="2400" b="1" dirty="0">
                    <a:solidFill>
                      <a:srgbClr val="FF0000"/>
                    </a:solidFill>
                  </a:rPr>
                  <a:t>GDP.</a:t>
                </a:r>
              </a:p>
              <a:p>
                <a:pPr marL="0" indent="0" algn="l">
                  <a:buNone/>
                </a:pPr>
                <a:r>
                  <a:rPr lang="en-US" sz="2400" b="1" dirty="0">
                    <a:solidFill>
                      <a:schemeClr val="tx1"/>
                    </a:solidFill>
                  </a:rPr>
                  <a:t>Equation </a:t>
                </a:r>
                <a:r>
                  <a:rPr lang="en-US" sz="2400" b="1" dirty="0">
                    <a:solidFill>
                      <a:srgbClr val="FF0000"/>
                    </a:solidFill>
                  </a:rPr>
                  <a:t>7</a:t>
                </a:r>
                <a:r>
                  <a:rPr lang="en-US" sz="2400" b="1" dirty="0">
                    <a:solidFill>
                      <a:schemeClr val="tx1"/>
                    </a:solidFill>
                  </a:rPr>
                  <a:t> is also often expressed in term of gross savings, </a:t>
                </a:r>
                <a14:m>
                  <m:oMath xmlns:m="http://schemas.openxmlformats.org/officeDocument/2006/math">
                    <m:sSup>
                      <m:sSupPr>
                        <m:ctrlPr>
                          <a:rPr lang="en-US" sz="2400" b="1" i="1">
                            <a:solidFill>
                              <a:srgbClr val="FF0000"/>
                            </a:solidFill>
                            <a:latin typeface="Cambria Math" panose="02040503050406030204" pitchFamily="18" charset="0"/>
                          </a:rPr>
                        </m:ctrlPr>
                      </m:sSupPr>
                      <m:e>
                        <m:r>
                          <a:rPr lang="en-US" sz="2400" b="1" i="1" smtClean="0">
                            <a:solidFill>
                              <a:srgbClr val="FF0000"/>
                            </a:solidFill>
                            <a:latin typeface="Cambria Math" panose="02040503050406030204" pitchFamily="18" charset="0"/>
                          </a:rPr>
                          <m:t>𝒔</m:t>
                        </m:r>
                      </m:e>
                      <m:sup>
                        <m:r>
                          <a:rPr lang="en-US" sz="2400" b="1" i="1">
                            <a:solidFill>
                              <a:srgbClr val="FF0000"/>
                            </a:solidFill>
                            <a:latin typeface="Cambria Math" panose="02040503050406030204" pitchFamily="18" charset="0"/>
                          </a:rPr>
                          <m:t>𝑮</m:t>
                        </m:r>
                        <m:r>
                          <a:rPr lang="ar-EG" sz="2400" b="1" i="1">
                            <a:solidFill>
                              <a:srgbClr val="FF0000"/>
                            </a:solidFill>
                            <a:latin typeface="Cambria Math" panose="02040503050406030204" pitchFamily="18" charset="0"/>
                          </a:rPr>
                          <m:t> </m:t>
                        </m:r>
                      </m:sup>
                    </m:sSup>
                  </m:oMath>
                </a14:m>
                <a:r>
                  <a:rPr lang="en-US" sz="2400" b="1" dirty="0">
                    <a:solidFill>
                      <a:schemeClr val="tx1"/>
                    </a:solidFill>
                  </a:rPr>
                  <a:t> in which case the growth rate is given by</a:t>
                </a:r>
              </a:p>
              <a:p>
                <a:pPr marL="0" indent="0" algn="l">
                  <a:buNone/>
                </a:pPr>
                <a:r>
                  <a:rPr lang="en-US" sz="2400" b="1" dirty="0">
                    <a:solidFill>
                      <a:schemeClr val="tx1"/>
                    </a:solidFill>
                  </a:rPr>
                  <a:t> </a:t>
                </a:r>
                <a:r>
                  <a:rPr lang="ar-EG" sz="2400" b="1" dirty="0">
                    <a:solidFill>
                      <a:schemeClr val="tx1"/>
                    </a:solidFill>
                  </a:rPr>
                  <a:t>  </a:t>
                </a:r>
                <a:r>
                  <a:rPr lang="en-US" sz="2400" b="1" dirty="0">
                    <a:solidFill>
                      <a:schemeClr val="tx1"/>
                    </a:solidFill>
                  </a:rPr>
                  <a:t>                                           </a:t>
                </a:r>
              </a:p>
              <a:p>
                <a:pPr marL="0" indent="0" algn="l">
                  <a:buNone/>
                </a:pPr>
                <a14:m>
                  <m:oMath xmlns:m="http://schemas.openxmlformats.org/officeDocument/2006/math">
                    <m:f>
                      <m:fPr>
                        <m:ctrlPr>
                          <a:rPr lang="en-US" sz="3000" b="1" i="1" smtClean="0">
                            <a:solidFill>
                              <a:schemeClr val="tx1"/>
                            </a:solidFill>
                            <a:latin typeface="Cambria Math" panose="02040503050406030204" pitchFamily="18" charset="0"/>
                          </a:rPr>
                        </m:ctrlPr>
                      </m:fPr>
                      <m:num>
                        <m:r>
                          <a:rPr lang="en-US" sz="3000" b="1" i="1" smtClean="0">
                            <a:solidFill>
                              <a:srgbClr val="FF0000"/>
                            </a:solidFill>
                            <a:latin typeface="Cambria Math" panose="02040503050406030204" pitchFamily="18" charset="0"/>
                          </a:rPr>
                          <m:t>∆</m:t>
                        </m:r>
                        <m:r>
                          <a:rPr lang="en-US" sz="3000" b="1" i="1" smtClean="0">
                            <a:solidFill>
                              <a:srgbClr val="FF0000"/>
                            </a:solidFill>
                            <a:latin typeface="Cambria Math" panose="02040503050406030204" pitchFamily="18" charset="0"/>
                          </a:rPr>
                          <m:t>𝒀</m:t>
                        </m:r>
                      </m:num>
                      <m:den>
                        <m:r>
                          <a:rPr lang="en-US" sz="3000" b="1" i="1" smtClean="0">
                            <a:solidFill>
                              <a:srgbClr val="FF0000"/>
                            </a:solidFill>
                            <a:latin typeface="Cambria Math" panose="02040503050406030204" pitchFamily="18" charset="0"/>
                          </a:rPr>
                          <m:t>𝒀</m:t>
                        </m:r>
                      </m:den>
                    </m:f>
                    <m:r>
                      <a:rPr lang="en-US" sz="3000" b="1" i="1" smtClean="0">
                        <a:solidFill>
                          <a:schemeClr val="tx1"/>
                        </a:solidFill>
                        <a:latin typeface="Cambria Math" panose="02040503050406030204" pitchFamily="18" charset="0"/>
                        <a:ea typeface="Cambria Math" panose="02040503050406030204" pitchFamily="18" charset="0"/>
                      </a:rPr>
                      <m:t>=</m:t>
                    </m:r>
                    <m:f>
                      <m:fPr>
                        <m:ctrlPr>
                          <a:rPr lang="en-US" sz="3000" b="1" i="1" smtClean="0">
                            <a:solidFill>
                              <a:schemeClr val="tx1"/>
                            </a:solidFill>
                            <a:latin typeface="Cambria Math" panose="02040503050406030204" pitchFamily="18" charset="0"/>
                            <a:ea typeface="Cambria Math" panose="02040503050406030204" pitchFamily="18" charset="0"/>
                          </a:rPr>
                        </m:ctrlPr>
                      </m:fPr>
                      <m:num>
                        <m:sSup>
                          <m:sSupPr>
                            <m:ctrlPr>
                              <a:rPr lang="en-US" sz="3000" b="1" i="1">
                                <a:solidFill>
                                  <a:srgbClr val="FF0000"/>
                                </a:solidFill>
                                <a:latin typeface="Cambria Math" panose="02040503050406030204" pitchFamily="18" charset="0"/>
                              </a:rPr>
                            </m:ctrlPr>
                          </m:sSupPr>
                          <m:e>
                            <m:r>
                              <a:rPr lang="en-US" sz="3000" b="1" i="1">
                                <a:solidFill>
                                  <a:srgbClr val="FF0000"/>
                                </a:solidFill>
                                <a:latin typeface="Cambria Math" panose="02040503050406030204" pitchFamily="18" charset="0"/>
                              </a:rPr>
                              <m:t>𝒔</m:t>
                            </m:r>
                          </m:e>
                          <m:sup>
                            <m:r>
                              <a:rPr lang="en-US" sz="3000" b="1" i="1">
                                <a:solidFill>
                                  <a:srgbClr val="FF0000"/>
                                </a:solidFill>
                                <a:latin typeface="Cambria Math" panose="02040503050406030204" pitchFamily="18" charset="0"/>
                              </a:rPr>
                              <m:t>𝑮</m:t>
                            </m:r>
                            <m:r>
                              <a:rPr lang="ar-EG" sz="3000" b="1" i="1">
                                <a:solidFill>
                                  <a:srgbClr val="FF0000"/>
                                </a:solidFill>
                                <a:latin typeface="Cambria Math" panose="02040503050406030204" pitchFamily="18" charset="0"/>
                              </a:rPr>
                              <m:t> </m:t>
                            </m:r>
                          </m:sup>
                        </m:sSup>
                      </m:num>
                      <m:den>
                        <m:r>
                          <a:rPr lang="en-US" sz="3000" b="1" i="1" smtClean="0">
                            <a:solidFill>
                              <a:srgbClr val="FF0000"/>
                            </a:solidFill>
                            <a:latin typeface="Cambria Math" panose="02040503050406030204" pitchFamily="18" charset="0"/>
                            <a:ea typeface="Cambria Math" panose="02040503050406030204" pitchFamily="18" charset="0"/>
                          </a:rPr>
                          <m:t>𝒄</m:t>
                        </m:r>
                      </m:den>
                    </m:f>
                    <m:r>
                      <a:rPr lang="en-US" sz="3000" b="1" i="1" smtClean="0">
                        <a:solidFill>
                          <a:schemeClr val="tx1"/>
                        </a:solidFill>
                        <a:latin typeface="Cambria Math" panose="02040503050406030204" pitchFamily="18" charset="0"/>
                        <a:ea typeface="Cambria Math" panose="02040503050406030204" pitchFamily="18" charset="0"/>
                      </a:rPr>
                      <m:t>−</m:t>
                    </m:r>
                    <m:r>
                      <a:rPr lang="en-US" sz="3000" b="1" i="1" smtClean="0">
                        <a:solidFill>
                          <a:srgbClr val="FF0000"/>
                        </a:solidFill>
                        <a:latin typeface="Cambria Math" panose="02040503050406030204" pitchFamily="18" charset="0"/>
                        <a:ea typeface="Cambria Math" panose="02040503050406030204" pitchFamily="18" charset="0"/>
                      </a:rPr>
                      <m:t>𝜹</m:t>
                    </m:r>
                    <m:r>
                      <a:rPr lang="en-US" sz="3000" b="1" i="1" smtClean="0">
                        <a:solidFill>
                          <a:srgbClr val="FF0000"/>
                        </a:solidFill>
                        <a:latin typeface="Cambria Math" panose="02040503050406030204" pitchFamily="18" charset="0"/>
                        <a:ea typeface="Cambria Math" panose="02040503050406030204" pitchFamily="18" charset="0"/>
                      </a:rPr>
                      <m:t>     </m:t>
                    </m:r>
                  </m:oMath>
                </a14:m>
                <a:r>
                  <a:rPr lang="ar-EG" sz="3000" b="1" dirty="0">
                    <a:solidFill>
                      <a:srgbClr val="FF0000"/>
                    </a:solidFill>
                    <a:ea typeface="Cambria Math" panose="02040503050406030204" pitchFamily="18" charset="0"/>
                  </a:rPr>
                  <a:t>   </a:t>
                </a:r>
                <a:r>
                  <a:rPr lang="en-US" sz="3000" b="1" dirty="0">
                    <a:solidFill>
                      <a:srgbClr val="FF0000"/>
                    </a:solidFill>
                    <a:ea typeface="Cambria Math" panose="02040503050406030204" pitchFamily="18" charset="0"/>
                  </a:rPr>
                  <a:t>                 </a:t>
                </a:r>
              </a:p>
              <a:p>
                <a:pPr marL="0" indent="0" algn="l">
                  <a:buNone/>
                </a:pPr>
                <a:r>
                  <a:rPr lang="en-US" sz="2600" b="1" dirty="0">
                    <a:solidFill>
                      <a:schemeClr val="tx1"/>
                    </a:solidFill>
                  </a:rPr>
                  <a:t>Where </a:t>
                </a:r>
                <a14:m>
                  <m:oMath xmlns:m="http://schemas.openxmlformats.org/officeDocument/2006/math">
                    <m:r>
                      <a:rPr lang="en-US" sz="2600" b="1" i="1">
                        <a:solidFill>
                          <a:srgbClr val="FF0000"/>
                        </a:solidFill>
                        <a:latin typeface="Cambria Math" panose="02040503050406030204" pitchFamily="18" charset="0"/>
                        <a:ea typeface="Cambria Math" panose="02040503050406030204" pitchFamily="18" charset="0"/>
                      </a:rPr>
                      <m:t>𝜹</m:t>
                    </m:r>
                  </m:oMath>
                </a14:m>
                <a:r>
                  <a:rPr lang="en-US" sz="2600" b="1" dirty="0">
                    <a:solidFill>
                      <a:schemeClr val="tx1"/>
                    </a:solidFill>
                  </a:rPr>
                  <a:t> is the rate of capital depreciation</a:t>
                </a:r>
                <a:r>
                  <a:rPr lang="en-US" sz="3000" b="1" dirty="0">
                    <a:solidFill>
                      <a:schemeClr val="tx1"/>
                    </a:solidFill>
                  </a:rPr>
                  <a:t> </a:t>
                </a:r>
              </a:p>
            </p:txBody>
          </p:sp>
        </mc:Choice>
        <mc:Fallback xmlns="">
          <p:sp>
            <p:nvSpPr>
              <p:cNvPr id="3" name="Content Placeholder 2">
                <a:extLst>
                  <a:ext uri="{FF2B5EF4-FFF2-40B4-BE49-F238E27FC236}">
                    <a16:creationId xmlns:a16="http://schemas.microsoft.com/office/drawing/2014/main" id="{6E833D32-49FB-422D-9342-8E2B4F389075}"/>
                  </a:ext>
                </a:extLst>
              </p:cNvPr>
              <p:cNvSpPr>
                <a:spLocks noGrp="1" noRot="1" noChangeAspect="1" noMove="1" noResize="1" noEditPoints="1" noAdjustHandles="1" noChangeArrowheads="1" noChangeShapeType="1" noTextEdit="1"/>
              </p:cNvSpPr>
              <p:nvPr>
                <p:ph idx="1"/>
              </p:nvPr>
            </p:nvSpPr>
            <p:spPr>
              <a:xfrm>
                <a:off x="822960" y="130629"/>
                <a:ext cx="10362201" cy="6596742"/>
              </a:xfrm>
              <a:blipFill>
                <a:blip r:embed="rId2"/>
                <a:stretch>
                  <a:fillRect l="-3647" t="-462"/>
                </a:stretch>
              </a:blipFill>
            </p:spPr>
            <p:txBody>
              <a:bodyPr/>
              <a:lstStyle/>
              <a:p>
                <a:r>
                  <a:rPr lang="ar-EG">
                    <a:noFill/>
                  </a:rPr>
                  <a:t> </a:t>
                </a:r>
              </a:p>
            </p:txBody>
          </p:sp>
        </mc:Fallback>
      </mc:AlternateContent>
      <p:sp>
        <p:nvSpPr>
          <p:cNvPr id="4" name="Arrow: Right 3">
            <a:extLst>
              <a:ext uri="{FF2B5EF4-FFF2-40B4-BE49-F238E27FC236}">
                <a16:creationId xmlns:a16="http://schemas.microsoft.com/office/drawing/2014/main" id="{A9A0ED4A-D243-46A0-B3CD-A5DAEAC8DDAD}"/>
              </a:ext>
            </a:extLst>
          </p:cNvPr>
          <p:cNvSpPr/>
          <p:nvPr/>
        </p:nvSpPr>
        <p:spPr>
          <a:xfrm>
            <a:off x="5003074" y="653143"/>
            <a:ext cx="2495005" cy="235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 name="Arrow: Right 4">
            <a:extLst>
              <a:ext uri="{FF2B5EF4-FFF2-40B4-BE49-F238E27FC236}">
                <a16:creationId xmlns:a16="http://schemas.microsoft.com/office/drawing/2014/main" id="{F9A4288F-C4E3-4B18-9F24-0CF45AC8D4D3}"/>
              </a:ext>
            </a:extLst>
          </p:cNvPr>
          <p:cNvSpPr/>
          <p:nvPr/>
        </p:nvSpPr>
        <p:spPr>
          <a:xfrm>
            <a:off x="5003074" y="2181497"/>
            <a:ext cx="2495004" cy="235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TextBox 7">
            <a:extLst>
              <a:ext uri="{FF2B5EF4-FFF2-40B4-BE49-F238E27FC236}">
                <a16:creationId xmlns:a16="http://schemas.microsoft.com/office/drawing/2014/main" id="{A360186B-A2AD-46F5-8E25-D8B177CB7647}"/>
              </a:ext>
            </a:extLst>
          </p:cNvPr>
          <p:cNvSpPr txBox="1"/>
          <p:nvPr/>
        </p:nvSpPr>
        <p:spPr>
          <a:xfrm>
            <a:off x="8007531" y="5181821"/>
            <a:ext cx="391886" cy="461665"/>
          </a:xfrm>
          <a:prstGeom prst="rect">
            <a:avLst/>
          </a:prstGeom>
          <a:noFill/>
        </p:spPr>
        <p:txBody>
          <a:bodyPr wrap="square" rtlCol="1">
            <a:spAutoFit/>
          </a:bodyPr>
          <a:lstStyle/>
          <a:p>
            <a:r>
              <a:rPr lang="en-US" sz="2400" dirty="0">
                <a:solidFill>
                  <a:srgbClr val="FF0000"/>
                </a:solidFill>
              </a:rPr>
              <a:t>8</a:t>
            </a:r>
            <a:endParaRPr lang="ar-EG" sz="2400" dirty="0">
              <a:solidFill>
                <a:srgbClr val="FF0000"/>
              </a:solidFill>
            </a:endParaRPr>
          </a:p>
        </p:txBody>
      </p:sp>
      <p:sp>
        <p:nvSpPr>
          <p:cNvPr id="9" name="Arrow: Right 8">
            <a:extLst>
              <a:ext uri="{FF2B5EF4-FFF2-40B4-BE49-F238E27FC236}">
                <a16:creationId xmlns:a16="http://schemas.microsoft.com/office/drawing/2014/main" id="{6201B35C-43D1-4A65-8476-D32CFC8EC7C0}"/>
              </a:ext>
            </a:extLst>
          </p:cNvPr>
          <p:cNvSpPr/>
          <p:nvPr/>
        </p:nvSpPr>
        <p:spPr>
          <a:xfrm>
            <a:off x="5003074" y="5181821"/>
            <a:ext cx="2495004" cy="235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342864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A5C73-6495-4740-9FD2-99BA45BCDEA5}"/>
              </a:ext>
            </a:extLst>
          </p:cNvPr>
          <p:cNvSpPr>
            <a:spLocks noGrp="1"/>
          </p:cNvSpPr>
          <p:nvPr>
            <p:ph idx="1"/>
          </p:nvPr>
        </p:nvSpPr>
        <p:spPr>
          <a:xfrm>
            <a:off x="1693817" y="1122753"/>
            <a:ext cx="8804366" cy="3593591"/>
          </a:xfrm>
        </p:spPr>
        <p:txBody>
          <a:bodyPr>
            <a:normAutofit/>
          </a:bodyPr>
          <a:lstStyle/>
          <a:p>
            <a:pPr marL="0" indent="0" algn="ctr">
              <a:buNone/>
            </a:pPr>
            <a:r>
              <a:rPr lang="en-US" sz="2400" b="1" dirty="0">
                <a:solidFill>
                  <a:schemeClr val="tx1"/>
                </a:solidFill>
              </a:rPr>
              <a:t>The economic logic of equation </a:t>
            </a:r>
            <a:r>
              <a:rPr lang="en-US" sz="2400" b="1" dirty="0">
                <a:solidFill>
                  <a:srgbClr val="FF0000"/>
                </a:solidFill>
              </a:rPr>
              <a:t>7</a:t>
            </a:r>
            <a:r>
              <a:rPr lang="en-US" sz="2400" b="1" dirty="0">
                <a:solidFill>
                  <a:schemeClr val="tx1"/>
                </a:solidFill>
              </a:rPr>
              <a:t> and </a:t>
            </a:r>
            <a:r>
              <a:rPr lang="en-US" sz="2400" b="1" dirty="0">
                <a:solidFill>
                  <a:srgbClr val="FF0000"/>
                </a:solidFill>
              </a:rPr>
              <a:t>8</a:t>
            </a:r>
            <a:r>
              <a:rPr lang="en-US" sz="2400" b="1" dirty="0">
                <a:solidFill>
                  <a:schemeClr val="tx1"/>
                </a:solidFill>
              </a:rPr>
              <a:t> is very simple . To grow, economies must save and invest a certain portion of their GDP. The more they can save and invest, the faster they can grow.    </a:t>
            </a:r>
            <a:endParaRPr lang="ar-EG" sz="2400" b="1" dirty="0">
              <a:solidFill>
                <a:schemeClr val="tx1"/>
              </a:solidFill>
            </a:endParaRPr>
          </a:p>
        </p:txBody>
      </p:sp>
    </p:spTree>
    <p:extLst>
      <p:ext uri="{BB962C8B-B14F-4D97-AF65-F5344CB8AC3E}">
        <p14:creationId xmlns:p14="http://schemas.microsoft.com/office/powerpoint/2010/main" val="2841376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7722A7-851B-4F4E-A194-9927432301A0}"/>
              </a:ext>
            </a:extLst>
          </p:cNvPr>
          <p:cNvSpPr>
            <a:spLocks noGrp="1"/>
          </p:cNvSpPr>
          <p:nvPr>
            <p:ph idx="1"/>
          </p:nvPr>
        </p:nvSpPr>
        <p:spPr>
          <a:xfrm>
            <a:off x="876211" y="1528356"/>
            <a:ext cx="10178322" cy="4415244"/>
          </a:xfrm>
        </p:spPr>
        <p:txBody>
          <a:bodyPr>
            <a:normAutofit/>
          </a:bodyPr>
          <a:lstStyle/>
          <a:p>
            <a:pPr marL="0" indent="0" algn="l" rtl="0">
              <a:buNone/>
            </a:pPr>
            <a:r>
              <a:rPr lang="en-US" sz="3200" b="1" dirty="0">
                <a:solidFill>
                  <a:srgbClr val="FF0000"/>
                </a:solidFill>
              </a:rPr>
              <a:t>Lewis two-sector model  </a:t>
            </a:r>
            <a:r>
              <a:rPr lang="en-US" sz="2800" b="1" dirty="0">
                <a:solidFill>
                  <a:schemeClr val="tx1"/>
                </a:solidFill>
              </a:rPr>
              <a:t>A theory of development in which surplus labor from the traditional agricultural sector is transferred to the modern industrial sector, the growth of which absorbs the surplus labor, promotes industrialization, and stimulates sustained development.</a:t>
            </a:r>
            <a:endParaRPr lang="en-US" sz="2800" b="1" dirty="0">
              <a:solidFill>
                <a:srgbClr val="FF0000"/>
              </a:solidFill>
            </a:endParaRPr>
          </a:p>
          <a:p>
            <a:pPr marL="0" indent="0" algn="l" rtl="0">
              <a:buNone/>
            </a:pPr>
            <a:endParaRPr lang="ar-EG" sz="2800" b="1" dirty="0">
              <a:solidFill>
                <a:srgbClr val="FF0000"/>
              </a:solidFill>
            </a:endParaRPr>
          </a:p>
        </p:txBody>
      </p:sp>
      <p:sp>
        <p:nvSpPr>
          <p:cNvPr id="6" name="TextBox 5">
            <a:extLst>
              <a:ext uri="{FF2B5EF4-FFF2-40B4-BE49-F238E27FC236}">
                <a16:creationId xmlns:a16="http://schemas.microsoft.com/office/drawing/2014/main" id="{9EAFD562-7E83-41FA-99CF-691CDE741ED7}"/>
              </a:ext>
            </a:extLst>
          </p:cNvPr>
          <p:cNvSpPr txBox="1"/>
          <p:nvPr/>
        </p:nvSpPr>
        <p:spPr>
          <a:xfrm>
            <a:off x="876211" y="201635"/>
            <a:ext cx="5885137" cy="1077218"/>
          </a:xfrm>
          <a:prstGeom prst="rect">
            <a:avLst/>
          </a:prstGeom>
          <a:noFill/>
        </p:spPr>
        <p:txBody>
          <a:bodyPr wrap="none" rtlCol="1">
            <a:spAutoFit/>
          </a:bodyPr>
          <a:lstStyle/>
          <a:p>
            <a:r>
              <a:rPr lang="en-US" sz="3200" b="1" dirty="0"/>
              <a:t>3.3</a:t>
            </a:r>
            <a:r>
              <a:rPr lang="en-US" sz="3200" b="1" dirty="0">
                <a:solidFill>
                  <a:srgbClr val="FF0000"/>
                </a:solidFill>
              </a:rPr>
              <a:t> Structural-Change Models</a:t>
            </a:r>
          </a:p>
          <a:p>
            <a:endParaRPr lang="ar-EG" sz="3200" dirty="0"/>
          </a:p>
        </p:txBody>
      </p:sp>
    </p:spTree>
    <p:extLst>
      <p:ext uri="{BB962C8B-B14F-4D97-AF65-F5344CB8AC3E}">
        <p14:creationId xmlns:p14="http://schemas.microsoft.com/office/powerpoint/2010/main" val="14161058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326</TotalTime>
  <Words>616</Words>
  <Application>Microsoft Office PowerPoint</Application>
  <PresentationFormat>Widescreen</PresentationFormat>
  <Paragraphs>56</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Gill Sans MT</vt:lpstr>
      <vt:lpstr>Impact</vt:lpstr>
      <vt:lpstr>Majalla UI</vt:lpstr>
      <vt:lpstr>Badge</vt:lpstr>
      <vt:lpstr>Classic  theories  of  economic growth and development </vt:lpstr>
      <vt:lpstr>PowerPoint Presentation</vt:lpstr>
      <vt:lpstr>Rostow`s stages of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Criticisms of the Lewis Model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 theories of economic growth and development </dc:title>
  <dc:creator>ecs</dc:creator>
  <cp:lastModifiedBy>ecs</cp:lastModifiedBy>
  <cp:revision>51</cp:revision>
  <dcterms:created xsi:type="dcterms:W3CDTF">2018-09-05T13:02:13Z</dcterms:created>
  <dcterms:modified xsi:type="dcterms:W3CDTF">2018-09-09T11:13:57Z</dcterms:modified>
</cp:coreProperties>
</file>